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4"/>
  </p:notesMasterIdLst>
  <p:handoutMasterIdLst>
    <p:handoutMasterId r:id="rId45"/>
  </p:handoutMasterIdLst>
  <p:sldIdLst>
    <p:sldId id="498" r:id="rId2"/>
    <p:sldId id="672" r:id="rId3"/>
    <p:sldId id="674" r:id="rId4"/>
    <p:sldId id="675" r:id="rId5"/>
    <p:sldId id="676" r:id="rId6"/>
    <p:sldId id="677" r:id="rId7"/>
    <p:sldId id="678" r:id="rId8"/>
    <p:sldId id="679" r:id="rId9"/>
    <p:sldId id="680" r:id="rId10"/>
    <p:sldId id="681" r:id="rId11"/>
    <p:sldId id="682" r:id="rId12"/>
    <p:sldId id="686" r:id="rId13"/>
    <p:sldId id="537" r:id="rId14"/>
    <p:sldId id="609" r:id="rId15"/>
    <p:sldId id="540" r:id="rId16"/>
    <p:sldId id="541" r:id="rId17"/>
    <p:sldId id="542" r:id="rId18"/>
    <p:sldId id="611" r:id="rId19"/>
    <p:sldId id="617" r:id="rId20"/>
    <p:sldId id="633" r:id="rId21"/>
    <p:sldId id="634" r:id="rId22"/>
    <p:sldId id="687" r:id="rId23"/>
    <p:sldId id="635" r:id="rId24"/>
    <p:sldId id="636" r:id="rId25"/>
    <p:sldId id="619" r:id="rId26"/>
    <p:sldId id="643" r:id="rId27"/>
    <p:sldId id="660" r:id="rId28"/>
    <p:sldId id="661" r:id="rId29"/>
    <p:sldId id="646" r:id="rId30"/>
    <p:sldId id="650" r:id="rId31"/>
    <p:sldId id="684" r:id="rId32"/>
    <p:sldId id="618" r:id="rId33"/>
    <p:sldId id="554" r:id="rId34"/>
    <p:sldId id="663" r:id="rId35"/>
    <p:sldId id="664" r:id="rId36"/>
    <p:sldId id="685" r:id="rId37"/>
    <p:sldId id="568" r:id="rId38"/>
    <p:sldId id="569" r:id="rId39"/>
    <p:sldId id="662" r:id="rId40"/>
    <p:sldId id="671" r:id="rId41"/>
    <p:sldId id="628" r:id="rId42"/>
    <p:sldId id="629" r:id="rId43"/>
  </p:sldIdLst>
  <p:sldSz cx="9144000" cy="6858000" type="screen4x3"/>
  <p:notesSz cx="7099300" cy="10234613"/>
  <p:custDataLst>
    <p:tags r:id="rId46"/>
  </p:custDataLst>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Arial" charset="0"/>
      </a:defRPr>
    </a:lvl5pPr>
    <a:lvl6pPr marL="2286000" algn="l" defTabSz="914400" rtl="0" eaLnBrk="1" latinLnBrk="0" hangingPunct="1">
      <a:defRPr kumimoji="1" sz="2400" kern="1200">
        <a:solidFill>
          <a:schemeClr val="tx1"/>
        </a:solidFill>
        <a:latin typeface="Times New Roman" pitchFamily="18" charset="0"/>
        <a:ea typeface="+mn-ea"/>
        <a:cs typeface="Arial" charset="0"/>
      </a:defRPr>
    </a:lvl6pPr>
    <a:lvl7pPr marL="2743200" algn="l" defTabSz="914400" rtl="0" eaLnBrk="1" latinLnBrk="0" hangingPunct="1">
      <a:defRPr kumimoji="1" sz="2400" kern="1200">
        <a:solidFill>
          <a:schemeClr val="tx1"/>
        </a:solidFill>
        <a:latin typeface="Times New Roman" pitchFamily="18" charset="0"/>
        <a:ea typeface="+mn-ea"/>
        <a:cs typeface="Arial" charset="0"/>
      </a:defRPr>
    </a:lvl7pPr>
    <a:lvl8pPr marL="3200400" algn="l" defTabSz="914400" rtl="0" eaLnBrk="1" latinLnBrk="0" hangingPunct="1">
      <a:defRPr kumimoji="1" sz="2400" kern="1200">
        <a:solidFill>
          <a:schemeClr val="tx1"/>
        </a:solidFill>
        <a:latin typeface="Times New Roman" pitchFamily="18" charset="0"/>
        <a:ea typeface="+mn-ea"/>
        <a:cs typeface="Arial" charset="0"/>
      </a:defRPr>
    </a:lvl8pPr>
    <a:lvl9pPr marL="3657600" algn="l" defTabSz="914400" rtl="0" eaLnBrk="1" latinLnBrk="0" hangingPunct="1">
      <a:defRPr kumimoji="1"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3793">
          <p15:clr>
            <a:srgbClr val="A4A3A4"/>
          </p15:clr>
        </p15:guide>
        <p15:guide id="2" pos="768">
          <p15:clr>
            <a:srgbClr val="A4A3A4"/>
          </p15:clr>
        </p15:guide>
      </p15:sldGuideLst>
    </p:ext>
    <p:ext uri="{2D200454-40CA-4A62-9FC3-DE9A4176ACB9}">
      <p15:notesGuideLst xmlns:p15="http://schemas.microsoft.com/office/powerpoint/2012/main">
        <p15:guide id="1" orient="horz" pos="3224">
          <p15:clr>
            <a:srgbClr val="A4A3A4"/>
          </p15:clr>
        </p15:guide>
        <p15:guide id="2" pos="223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ffice Informatique" initials="OI"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6CCFF"/>
    <a:srgbClr val="93CDDD"/>
    <a:srgbClr val="E6E6E6"/>
    <a:srgbClr val="F0FF99"/>
    <a:srgbClr val="FF0000"/>
    <a:srgbClr val="66FFFF"/>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E3FDE45-AF77-4B5C-9715-49D594BDF05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54" autoAdjust="0"/>
    <p:restoredTop sz="90725" autoAdjust="0"/>
  </p:normalViewPr>
  <p:slideViewPr>
    <p:cSldViewPr snapToGrid="0" showGuides="1">
      <p:cViewPr varScale="1">
        <p:scale>
          <a:sx n="42" d="100"/>
          <a:sy n="42" d="100"/>
        </p:scale>
        <p:origin x="1488" y="54"/>
      </p:cViewPr>
      <p:guideLst>
        <p:guide orient="horz" pos="3793"/>
        <p:guide pos="7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62" d="100"/>
          <a:sy n="62" d="100"/>
        </p:scale>
        <p:origin x="-2874" y="-84"/>
      </p:cViewPr>
      <p:guideLst>
        <p:guide orient="horz" pos="3224"/>
        <p:guide pos="223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5793" tIns="47896" rIns="95793" bIns="47896" numCol="1" anchor="t" anchorCtr="0" compatLnSpc="1">
            <a:prstTxWarp prst="textNoShape">
              <a:avLst/>
            </a:prstTxWarp>
          </a:bodyPr>
          <a:lstStyle>
            <a:lvl1pPr algn="l">
              <a:defRPr kumimoji="0" sz="1300">
                <a:cs typeface="+mn-cs"/>
              </a:defRPr>
            </a:lvl1pPr>
          </a:lstStyle>
          <a:p>
            <a:pPr>
              <a:defRPr/>
            </a:pPr>
            <a:endParaRPr lang="en-US"/>
          </a:p>
        </p:txBody>
      </p:sp>
      <p:sp>
        <p:nvSpPr>
          <p:cNvPr id="23555"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5793" tIns="47896" rIns="95793" bIns="47896" numCol="1" anchor="t" anchorCtr="0" compatLnSpc="1">
            <a:prstTxWarp prst="textNoShape">
              <a:avLst/>
            </a:prstTxWarp>
          </a:bodyPr>
          <a:lstStyle>
            <a:lvl1pPr algn="r">
              <a:defRPr kumimoji="0" sz="1300">
                <a:cs typeface="+mn-cs"/>
              </a:defRPr>
            </a:lvl1pPr>
          </a:lstStyle>
          <a:p>
            <a:pPr>
              <a:defRPr/>
            </a:pPr>
            <a:endParaRPr lang="en-US"/>
          </a:p>
        </p:txBody>
      </p:sp>
      <p:sp>
        <p:nvSpPr>
          <p:cNvPr id="23556"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5793" tIns="47896" rIns="95793" bIns="47896" numCol="1" anchor="b" anchorCtr="0" compatLnSpc="1">
            <a:prstTxWarp prst="textNoShape">
              <a:avLst/>
            </a:prstTxWarp>
          </a:bodyPr>
          <a:lstStyle>
            <a:lvl1pPr algn="l">
              <a:defRPr kumimoji="0" sz="1300">
                <a:cs typeface="+mn-cs"/>
              </a:defRPr>
            </a:lvl1pPr>
          </a:lstStyle>
          <a:p>
            <a:pPr>
              <a:defRPr/>
            </a:pPr>
            <a:endParaRPr lang="en-US"/>
          </a:p>
        </p:txBody>
      </p:sp>
      <p:sp>
        <p:nvSpPr>
          <p:cNvPr id="23557"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5793" tIns="47896" rIns="95793" bIns="47896" numCol="1" anchor="b" anchorCtr="0" compatLnSpc="1">
            <a:prstTxWarp prst="textNoShape">
              <a:avLst/>
            </a:prstTxWarp>
          </a:bodyPr>
          <a:lstStyle>
            <a:lvl1pPr algn="r">
              <a:defRPr kumimoji="0" sz="1300">
                <a:cs typeface="+mn-cs"/>
              </a:defRPr>
            </a:lvl1pPr>
          </a:lstStyle>
          <a:p>
            <a:pPr>
              <a:defRPr/>
            </a:pPr>
            <a:fld id="{8C8CF0A8-ABB2-43F0-98EE-4E747D0B9809}" type="slidenum">
              <a:rPr lang="en-US"/>
              <a:pPr>
                <a:defRPr/>
              </a:pPr>
              <a:t>‹#›</a:t>
            </a:fld>
            <a:endParaRPr lang="en-US"/>
          </a:p>
        </p:txBody>
      </p:sp>
    </p:spTree>
    <p:extLst>
      <p:ext uri="{BB962C8B-B14F-4D97-AF65-F5344CB8AC3E}">
        <p14:creationId xmlns:p14="http://schemas.microsoft.com/office/powerpoint/2010/main" val="2939044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5793" tIns="47896" rIns="95793" bIns="47896" numCol="1" anchor="t" anchorCtr="0" compatLnSpc="1">
            <a:prstTxWarp prst="textNoShape">
              <a:avLst/>
            </a:prstTxWarp>
          </a:bodyPr>
          <a:lstStyle>
            <a:lvl1pPr algn="l">
              <a:defRPr kumimoji="0" sz="1300">
                <a:cs typeface="+mn-cs"/>
              </a:defRPr>
            </a:lvl1pPr>
          </a:lstStyle>
          <a:p>
            <a:pPr>
              <a:defRPr/>
            </a:pPr>
            <a:endParaRPr lang="en-US"/>
          </a:p>
        </p:txBody>
      </p:sp>
      <p:sp>
        <p:nvSpPr>
          <p:cNvPr id="1027"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5793" tIns="47896" rIns="95793" bIns="47896" numCol="1" anchor="t" anchorCtr="0" compatLnSpc="1">
            <a:prstTxWarp prst="textNoShape">
              <a:avLst/>
            </a:prstTxWarp>
          </a:bodyPr>
          <a:lstStyle>
            <a:lvl1pPr algn="r">
              <a:defRPr kumimoji="0" sz="1300">
                <a:cs typeface="+mn-cs"/>
              </a:defRPr>
            </a:lvl1pPr>
          </a:lstStyle>
          <a:p>
            <a:pPr>
              <a:defRPr/>
            </a:pPr>
            <a:endParaRPr lang="en-US"/>
          </a:p>
        </p:txBody>
      </p:sp>
      <p:sp>
        <p:nvSpPr>
          <p:cNvPr id="48132" name="Rectangle 4"/>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47738" y="4860925"/>
            <a:ext cx="5203825" cy="4605338"/>
          </a:xfrm>
          <a:prstGeom prst="rect">
            <a:avLst/>
          </a:prstGeom>
          <a:noFill/>
          <a:ln w="9525">
            <a:noFill/>
            <a:miter lim="800000"/>
            <a:headEnd/>
            <a:tailEnd/>
          </a:ln>
          <a:effectLst/>
        </p:spPr>
        <p:txBody>
          <a:bodyPr vert="horz" wrap="square" lIns="95793" tIns="47896" rIns="95793" bIns="47896"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030"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5793" tIns="47896" rIns="95793" bIns="47896" numCol="1" anchor="b" anchorCtr="0" compatLnSpc="1">
            <a:prstTxWarp prst="textNoShape">
              <a:avLst/>
            </a:prstTxWarp>
          </a:bodyPr>
          <a:lstStyle>
            <a:lvl1pPr algn="l">
              <a:defRPr kumimoji="0" sz="1300">
                <a:cs typeface="+mn-cs"/>
              </a:defRPr>
            </a:lvl1pPr>
          </a:lstStyle>
          <a:p>
            <a:pPr>
              <a:defRPr/>
            </a:pPr>
            <a:endParaRPr lang="en-US"/>
          </a:p>
        </p:txBody>
      </p:sp>
      <p:sp>
        <p:nvSpPr>
          <p:cNvPr id="1031"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5793" tIns="47896" rIns="95793" bIns="47896" numCol="1" anchor="b" anchorCtr="0" compatLnSpc="1">
            <a:prstTxWarp prst="textNoShape">
              <a:avLst/>
            </a:prstTxWarp>
          </a:bodyPr>
          <a:lstStyle>
            <a:lvl1pPr algn="r">
              <a:defRPr kumimoji="0" sz="1300">
                <a:cs typeface="+mn-cs"/>
              </a:defRPr>
            </a:lvl1pPr>
          </a:lstStyle>
          <a:p>
            <a:pPr>
              <a:defRPr/>
            </a:pPr>
            <a:fld id="{5431107F-1A3C-45FC-9BCC-A4DAC0B68AA1}" type="slidenum">
              <a:rPr lang="en-US"/>
              <a:pPr>
                <a:defRPr/>
              </a:pPr>
              <a:t>‹#›</a:t>
            </a:fld>
            <a:endParaRPr lang="en-US"/>
          </a:p>
        </p:txBody>
      </p:sp>
    </p:spTree>
    <p:extLst>
      <p:ext uri="{BB962C8B-B14F-4D97-AF65-F5344CB8AC3E}">
        <p14:creationId xmlns:p14="http://schemas.microsoft.com/office/powerpoint/2010/main" val="26092542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mn-lt"/>
        <a:ea typeface="+mn-ea"/>
        <a:cs typeface="+mn-cs"/>
      </a:defRPr>
    </a:lvl1pPr>
    <a:lvl2pPr marL="457200" algn="l" rtl="0" eaLnBrk="0" fontAlgn="base" hangingPunct="0">
      <a:spcBef>
        <a:spcPct val="30000"/>
      </a:spcBef>
      <a:spcAft>
        <a:spcPct val="0"/>
      </a:spcAft>
      <a:defRPr sz="1100" kern="1200">
        <a:solidFill>
          <a:schemeClr val="tx1"/>
        </a:solidFill>
        <a:latin typeface="+mn-lt"/>
        <a:ea typeface="+mn-ea"/>
        <a:cs typeface="+mn-cs"/>
      </a:defRPr>
    </a:lvl2pPr>
    <a:lvl3pPr marL="914400" algn="l" rtl="0" eaLnBrk="0" fontAlgn="base" hangingPunct="0">
      <a:spcBef>
        <a:spcPct val="30000"/>
      </a:spcBef>
      <a:spcAft>
        <a:spcPct val="0"/>
      </a:spcAft>
      <a:defRPr sz="1100" kern="1200">
        <a:solidFill>
          <a:schemeClr val="tx1"/>
        </a:solidFill>
        <a:latin typeface="+mn-lt"/>
        <a:ea typeface="+mn-ea"/>
        <a:cs typeface="+mn-cs"/>
      </a:defRPr>
    </a:lvl3pPr>
    <a:lvl4pPr marL="1371600" algn="l" rtl="0" eaLnBrk="0" fontAlgn="base" hangingPunct="0">
      <a:spcBef>
        <a:spcPct val="30000"/>
      </a:spcBef>
      <a:spcAft>
        <a:spcPct val="0"/>
      </a:spcAft>
      <a:defRPr sz="1100" kern="1200">
        <a:solidFill>
          <a:schemeClr val="tx1"/>
        </a:solidFill>
        <a:latin typeface="+mn-lt"/>
        <a:ea typeface="+mn-ea"/>
        <a:cs typeface="+mn-cs"/>
      </a:defRPr>
    </a:lvl4pPr>
    <a:lvl5pPr marL="1828800" algn="l" rtl="0" eaLnBrk="0" fontAlgn="base" hangingPunct="0">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p>
            <a:pPr>
              <a:defRPr/>
            </a:pPr>
            <a:fld id="{5AE2C66A-1A4D-404B-8B5E-B5A9D684592C}" type="slidenum">
              <a:rPr lang="en-US" smtClean="0"/>
              <a:pPr>
                <a:defRPr/>
              </a:pPr>
              <a:t>1</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AU" smtClean="0"/>
          </a:p>
        </p:txBody>
      </p:sp>
    </p:spTree>
    <p:extLst>
      <p:ext uri="{BB962C8B-B14F-4D97-AF65-F5344CB8AC3E}">
        <p14:creationId xmlns:p14="http://schemas.microsoft.com/office/powerpoint/2010/main" val="2364394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AU" dirty="0" smtClean="0"/>
              <a:t>There is one important catch with this method, that you may have noticed on the previous slide. If your statistic is a ratio (whether an OR, RR, HR, etc.), then you need to know that ratios are not normally distributed – a negative effect can only range from 0 to 1, while a positive effect can range from 1 up to very large numbers. Because of this, ratios are usually log transformed before they are </a:t>
            </a:r>
            <a:r>
              <a:rPr lang="en-AU" dirty="0" err="1" smtClean="0"/>
              <a:t>Metaanalysed</a:t>
            </a:r>
            <a:r>
              <a:rPr lang="en-AU" dirty="0" smtClean="0"/>
              <a:t>.</a:t>
            </a:r>
          </a:p>
          <a:p>
            <a:endParaRPr lang="en-AU" dirty="0" smtClean="0"/>
          </a:p>
          <a:p>
            <a:r>
              <a:rPr lang="en-AU" dirty="0" smtClean="0"/>
              <a:t>Because the GIV outcome type in </a:t>
            </a:r>
            <a:r>
              <a:rPr lang="en-AU" dirty="0" err="1" smtClean="0"/>
              <a:t>RevMan</a:t>
            </a:r>
            <a:r>
              <a:rPr lang="en-AU" dirty="0" smtClean="0"/>
              <a:t> can use either ratios or absolute measures, we need to tell </a:t>
            </a:r>
            <a:r>
              <a:rPr lang="en-AU" dirty="0" err="1" smtClean="0"/>
              <a:t>RevMan</a:t>
            </a:r>
            <a:r>
              <a:rPr lang="en-AU" dirty="0" smtClean="0"/>
              <a:t> which we are using, and ensure the analysis is correct by log transforming ratios before they are entered into the analysis.</a:t>
            </a:r>
          </a:p>
          <a:p>
            <a:endParaRPr lang="en-AU" dirty="0" smtClean="0"/>
          </a:p>
          <a:p>
            <a:r>
              <a:rPr lang="en-AU" dirty="0" smtClean="0"/>
              <a:t>What we do is to log transform the data before we enter them into </a:t>
            </a:r>
            <a:r>
              <a:rPr lang="en-AU" dirty="0" err="1" smtClean="0"/>
              <a:t>RevMan</a:t>
            </a:r>
            <a:r>
              <a:rPr lang="en-AU" dirty="0" smtClean="0"/>
              <a:t> – this is easy to do, </a:t>
            </a:r>
            <a:r>
              <a:rPr lang="en-AU" dirty="0" err="1" smtClean="0"/>
              <a:t>RevMan</a:t>
            </a:r>
            <a:r>
              <a:rPr lang="en-AU" dirty="0" smtClean="0"/>
              <a:t> can help. When the analysis is complete, </a:t>
            </a:r>
            <a:r>
              <a:rPr lang="en-AU" dirty="0" err="1" smtClean="0"/>
              <a:t>RevMan</a:t>
            </a:r>
            <a:r>
              <a:rPr lang="en-AU" dirty="0" smtClean="0"/>
              <a:t> will automatically convert the results back, e.g. to ordinary ORs, for display on the forest plot.</a:t>
            </a:r>
          </a:p>
        </p:txBody>
      </p:sp>
      <p:sp>
        <p:nvSpPr>
          <p:cNvPr id="4" name="Slide Number Placeholder 3"/>
          <p:cNvSpPr>
            <a:spLocks noGrp="1"/>
          </p:cNvSpPr>
          <p:nvPr>
            <p:ph type="sldNum" sz="quarter" idx="5"/>
          </p:nvPr>
        </p:nvSpPr>
        <p:spPr/>
        <p:txBody>
          <a:bodyPr/>
          <a:lstStyle/>
          <a:p>
            <a:pPr>
              <a:defRPr/>
            </a:pPr>
            <a:fld id="{1B7453B2-F8B6-47DE-9AA9-46E6C39B3F27}" type="slidenum">
              <a:rPr lang="en-US" smtClean="0"/>
              <a:pPr>
                <a:defRPr/>
              </a:pPr>
              <a:t>10</a:t>
            </a:fld>
            <a:endParaRPr lang="en-US"/>
          </a:p>
        </p:txBody>
      </p:sp>
    </p:spTree>
    <p:extLst>
      <p:ext uri="{BB962C8B-B14F-4D97-AF65-F5344CB8AC3E}">
        <p14:creationId xmlns:p14="http://schemas.microsoft.com/office/powerpoint/2010/main" val="998758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r>
              <a:rPr lang="en-AU" smtClean="0"/>
              <a:t>First, we need to let RevMan know that we are entering log transformed data. We can do this in the Outcome Properties window, on the Analysis Details tab. RevMan will show you this window by default when you are setting up your outcome, or you can open it any time by opening the Outcome Properties window by clicking the button that looks like little silver cogs.</a:t>
            </a:r>
          </a:p>
          <a:p>
            <a:endParaRPr lang="en-AU" smtClean="0"/>
          </a:p>
          <a:p>
            <a:r>
              <a:rPr lang="en-AU" smtClean="0"/>
              <a:t>If you selected one of the default ratio measures when you created the outcome, such as RR, OR, Hazard Ratio or Rate Ratio, RevMan will automatically know you will be entering log transformed data. If you’ve added your own outcome statistic, you will need to check the option shown here to tell RevMan that you are entering data on a log scale. </a:t>
            </a:r>
          </a:p>
          <a:p>
            <a:r>
              <a:rPr lang="en-AU" smtClean="0"/>
              <a:t>You can also use this window to ask RevMan to add columns for the number of participants in each group to the data table – this isn’t required for the analysis, but it is good practice to add these columns and report this information for your readers.</a:t>
            </a:r>
          </a:p>
        </p:txBody>
      </p:sp>
      <p:sp>
        <p:nvSpPr>
          <p:cNvPr id="4" name="Slide Number Placeholder 3"/>
          <p:cNvSpPr>
            <a:spLocks noGrp="1"/>
          </p:cNvSpPr>
          <p:nvPr>
            <p:ph type="sldNum" sz="quarter" idx="5"/>
          </p:nvPr>
        </p:nvSpPr>
        <p:spPr/>
        <p:txBody>
          <a:bodyPr/>
          <a:lstStyle/>
          <a:p>
            <a:pPr>
              <a:defRPr/>
            </a:pPr>
            <a:fld id="{619419C8-C029-41C3-9D2D-6FAE75B2213F}" type="slidenum">
              <a:rPr lang="en-US" smtClean="0"/>
              <a:pPr>
                <a:defRPr/>
              </a:pPr>
              <a:t>11</a:t>
            </a:fld>
            <a:endParaRPr lang="en-US"/>
          </a:p>
        </p:txBody>
      </p:sp>
    </p:spTree>
    <p:extLst>
      <p:ext uri="{BB962C8B-B14F-4D97-AF65-F5344CB8AC3E}">
        <p14:creationId xmlns:p14="http://schemas.microsoft.com/office/powerpoint/2010/main" val="40750247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AU" smtClean="0"/>
              <a:t>Then, need to transform the data and enter it into RevMan. Fortunately, the RevMan calculator for the GIV outcome type allows you to do this. For example, I could enter the ordinary Hazard Ratio and its 95% CI into the calculator, and RevMan will calculate the log transformed values. I can then click on the Update Data Table button to enter the log transformed values into the table.</a:t>
            </a:r>
          </a:p>
          <a:p>
            <a:endParaRPr lang="en-AU" smtClean="0"/>
          </a:p>
          <a:p>
            <a:r>
              <a:rPr lang="en-AU" smtClean="0"/>
              <a:t>You could also do these calculations yourself using something like Excel. The process is outlined in Handbook section 9.2.7.</a:t>
            </a:r>
          </a:p>
          <a:p>
            <a:endParaRPr lang="en-AU" smtClean="0"/>
          </a:p>
        </p:txBody>
      </p:sp>
      <p:sp>
        <p:nvSpPr>
          <p:cNvPr id="4" name="Slide Number Placeholder 3"/>
          <p:cNvSpPr>
            <a:spLocks noGrp="1"/>
          </p:cNvSpPr>
          <p:nvPr>
            <p:ph type="sldNum" sz="quarter" idx="5"/>
          </p:nvPr>
        </p:nvSpPr>
        <p:spPr/>
        <p:txBody>
          <a:bodyPr/>
          <a:lstStyle/>
          <a:p>
            <a:pPr>
              <a:defRPr/>
            </a:pPr>
            <a:fld id="{2747B3AF-E22F-4204-BC53-937DE0E48181}" type="slidenum">
              <a:rPr lang="en-US" smtClean="0"/>
              <a:pPr>
                <a:defRPr/>
              </a:pPr>
              <a:t>12</a:t>
            </a:fld>
            <a:endParaRPr lang="en-US"/>
          </a:p>
        </p:txBody>
      </p:sp>
    </p:spTree>
    <p:extLst>
      <p:ext uri="{BB962C8B-B14F-4D97-AF65-F5344CB8AC3E}">
        <p14:creationId xmlns:p14="http://schemas.microsoft.com/office/powerpoint/2010/main" val="2776193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r>
              <a:rPr lang="en-AU" smtClean="0"/>
              <a:t>So, we know how to handle dichotomous and continuous data, and we now have a tool to help us analyse non-standard data that we might come across. Let’s look in more detail at some of those types of data.</a:t>
            </a:r>
          </a:p>
        </p:txBody>
      </p:sp>
      <p:sp>
        <p:nvSpPr>
          <p:cNvPr id="4" name="Slide Number Placeholder 3"/>
          <p:cNvSpPr>
            <a:spLocks noGrp="1"/>
          </p:cNvSpPr>
          <p:nvPr>
            <p:ph type="sldNum" sz="quarter" idx="5"/>
          </p:nvPr>
        </p:nvSpPr>
        <p:spPr/>
        <p:txBody>
          <a:bodyPr/>
          <a:lstStyle/>
          <a:p>
            <a:pPr>
              <a:defRPr/>
            </a:pPr>
            <a:fld id="{CA0719EB-14FD-41A0-B2EE-3C8D20B9F044}" type="slidenum">
              <a:rPr lang="en-US" smtClean="0"/>
              <a:pPr>
                <a:defRPr/>
              </a:pPr>
              <a:t>13</a:t>
            </a:fld>
            <a:endParaRPr lang="en-US"/>
          </a:p>
        </p:txBody>
      </p:sp>
    </p:spTree>
    <p:extLst>
      <p:ext uri="{BB962C8B-B14F-4D97-AF65-F5344CB8AC3E}">
        <p14:creationId xmlns:p14="http://schemas.microsoft.com/office/powerpoint/2010/main" val="2830944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AU" smtClean="0"/>
              <a:t>Three more common types of data that you might also find in your review are ordinal data, counts and rates, and time-to-event data.</a:t>
            </a:r>
          </a:p>
        </p:txBody>
      </p:sp>
      <p:sp>
        <p:nvSpPr>
          <p:cNvPr id="4" name="Slide Number Placeholder 3"/>
          <p:cNvSpPr>
            <a:spLocks noGrp="1"/>
          </p:cNvSpPr>
          <p:nvPr>
            <p:ph type="sldNum" sz="quarter" idx="5"/>
          </p:nvPr>
        </p:nvSpPr>
        <p:spPr/>
        <p:txBody>
          <a:bodyPr/>
          <a:lstStyle/>
          <a:p>
            <a:pPr>
              <a:defRPr/>
            </a:pPr>
            <a:fld id="{F4C9D078-0762-4C22-BF53-086E5B4343A9}" type="slidenum">
              <a:rPr lang="en-US" smtClean="0"/>
              <a:pPr>
                <a:defRPr/>
              </a:pPr>
              <a:t>14</a:t>
            </a:fld>
            <a:endParaRPr lang="en-US"/>
          </a:p>
        </p:txBody>
      </p:sp>
    </p:spTree>
    <p:extLst>
      <p:ext uri="{BB962C8B-B14F-4D97-AF65-F5344CB8AC3E}">
        <p14:creationId xmlns:p14="http://schemas.microsoft.com/office/powerpoint/2010/main" val="3931444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D3E23F8-042F-43E1-AADF-F1EBB834EDAD}" type="slidenum">
              <a:rPr lang="en-US"/>
              <a:pPr>
                <a:defRPr/>
              </a:pPr>
              <a:t>15</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r>
              <a:rPr lang="en-AU" sz="800" smtClean="0"/>
              <a:t>Ordinal outcomes are scales with some sense of order or magnitude – they can be numerical scales, such as scores out of 5, or even long measurement scales such as quality of life or function tools. They can also include conceptual scales, such as those measuring strength of agreement or satisfaction. </a:t>
            </a:r>
          </a:p>
          <a:p>
            <a:endParaRPr lang="en-AU" sz="800" smtClean="0"/>
          </a:p>
          <a:p>
            <a:r>
              <a:rPr lang="en-AU" sz="800" smtClean="0"/>
              <a:t>There are several options available to analyses ordinal data. Which one you choose is likely to depend on the data that are reported in your included studies.</a:t>
            </a:r>
          </a:p>
          <a:p>
            <a:endParaRPr lang="en-AU" sz="800" smtClean="0"/>
          </a:p>
          <a:p>
            <a:r>
              <a:rPr lang="en-AU" sz="800" smtClean="0"/>
              <a:t>Short scales can effectively be turned into dichotomous data by dividing the scale into two groups. For example, on a 4 point pain scale, where 1 is no pain, and 4 is severe pain:</a:t>
            </a:r>
          </a:p>
          <a:p>
            <a:pPr>
              <a:buFontTx/>
              <a:buChar char="•"/>
            </a:pPr>
            <a:r>
              <a:rPr lang="en-AU" sz="800" smtClean="0"/>
              <a:t> you can divide the data into those with no pain (or a score of 1), compared to those with any pain (a score of 2, 3 or 4).</a:t>
            </a:r>
          </a:p>
          <a:p>
            <a:pPr>
              <a:buFontTx/>
              <a:buChar char="•"/>
            </a:pPr>
            <a:r>
              <a:rPr lang="en-AU" sz="800" smtClean="0"/>
              <a:t> you can divide the group into those with mild pain (a score of 1 or 2) compared to those with strong pain (a score of 3 or 4)</a:t>
            </a:r>
          </a:p>
          <a:p>
            <a:endParaRPr lang="en-AU" sz="800" smtClean="0"/>
          </a:p>
          <a:p>
            <a:r>
              <a:rPr lang="en-AU" sz="800" smtClean="0"/>
              <a:t>In your review, some of your included studies may treat short scales in this way. Or, if you have enough information, you can take measurements of short scales and ‘dichotomise’ them yourself. If you are doing this, it is important to choose the cutoff point without reference to the results, and you should be able to give a rationale for the cut-off point selected. Be careful that bias is not introduced by deliberately trying to maximise the difference between two arms.</a:t>
            </a:r>
          </a:p>
          <a:p>
            <a:endParaRPr lang="en-AU" sz="800" smtClean="0"/>
          </a:p>
          <a:p>
            <a:r>
              <a:rPr lang="en-AU" sz="800" smtClean="0"/>
              <a:t>The longer the scale, the more it behaves like a continuous numerical measure. As we have already seen, long ordinal scales are often treated as continuous data, reporting the mean score and SD for each group. Unlike true continuous data, it may not be possible for someone to have a value anywhere on the scale, including half scores and decimal places, and the points on the scale may be measuring qualitative rather than quantitative differences.</a:t>
            </a:r>
          </a:p>
          <a:p>
            <a:endParaRPr lang="en-AU" sz="800" smtClean="0"/>
          </a:p>
          <a:p>
            <a:r>
              <a:rPr lang="en-AU" sz="800" smtClean="0"/>
              <a:t>Specialist methods are sometimes used to analyse ordinal outcome data, especially short scales, in terms of proportional odds ratios, comparing each category on the scale to each other. If you do come across proportional odds ratios, they can be analysed in RevMan using the generic inverse variance method.</a:t>
            </a:r>
          </a:p>
          <a:p>
            <a:endParaRPr lang="en-AU" sz="800" smtClean="0"/>
          </a:p>
          <a:p>
            <a:r>
              <a:rPr lang="en-AU" sz="800" smtClean="0"/>
              <a:t>Although it’s preferable to pre-specify how you plan to analyse ordinal data in your protocol, this may be impossible. Your choice may be determined by the way the data are reported in the study, and also by the variation you find between studies, e.g. if one study reports the data separately for each individual category, and another study dichotomises the scale (perhaps at a different point than you would have selected yourself). At the data collection stage, it’s important to collect the data in as much detail as possible, in whatever form it is reported, so that all the options are available to you when you come to your analysis. If you’re dichotomising a scale, this will also help you to conduct a sensitivity analysis later, to test the impact of your choice of cutoff point on the analysis.</a:t>
            </a:r>
          </a:p>
        </p:txBody>
      </p:sp>
    </p:spTree>
    <p:extLst>
      <p:ext uri="{BB962C8B-B14F-4D97-AF65-F5344CB8AC3E}">
        <p14:creationId xmlns:p14="http://schemas.microsoft.com/office/powerpoint/2010/main" val="33874245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ln/>
        </p:spPr>
        <p:txBody>
          <a:bodyPr/>
          <a:lstStyle/>
          <a:p>
            <a:pPr>
              <a:defRPr/>
            </a:pPr>
            <a:r>
              <a:rPr lang="en-AU" sz="850" dirty="0" smtClean="0"/>
              <a:t>Counts refer to events that may happen to someone more than once – that is, we can count the number of times it happens to each participant in a study. A rate also incorporates the aspect of time – that is, how many events occurred during a particular period of time measured, e.g. per day, per year, or per person-year studied. Note that the word ‘rate’ is also commonly used to talk about ordinary dichotomous data, e.g. ‘control group event rate’, but we are using it in a more specific sense here.</a:t>
            </a:r>
          </a:p>
          <a:p>
            <a:pPr>
              <a:defRPr/>
            </a:pPr>
            <a:endParaRPr lang="en-AU" sz="850" dirty="0" smtClean="0"/>
          </a:p>
          <a:p>
            <a:pPr>
              <a:defRPr/>
            </a:pPr>
            <a:r>
              <a:rPr lang="en-AU" sz="850" dirty="0" smtClean="0"/>
              <a:t>There are a number of ways in which counts and rates may be analysed.</a:t>
            </a:r>
          </a:p>
          <a:p>
            <a:pPr>
              <a:defRPr/>
            </a:pPr>
            <a:endParaRPr lang="en-AU" sz="850" dirty="0" smtClean="0"/>
          </a:p>
          <a:p>
            <a:pPr>
              <a:defRPr/>
            </a:pPr>
            <a:r>
              <a:rPr lang="en-AU" sz="850" dirty="0" smtClean="0"/>
              <a:t>It is a common mistake to analyse counts and rates as simple dichotomous data, using the total number of events, and the total number of participants or person years of follow-up. Although you may have the number of events that occurred, for example the number of decayed teeth that were filled during a trial, this is not the same as the number of people who had a filling. It would be possible to have more decayed teeth than the total number of participants in the trial, which would make no sense to analyse. It is possible to analyse these data as dichotomous, by counting the number of people with at least one event, although this loses the element of time in the data.</a:t>
            </a:r>
          </a:p>
          <a:p>
            <a:pPr>
              <a:defRPr/>
            </a:pPr>
            <a:endParaRPr lang="en-AU" sz="850" dirty="0" smtClean="0"/>
          </a:p>
          <a:p>
            <a:pPr>
              <a:defRPr/>
            </a:pPr>
            <a:r>
              <a:rPr lang="en-AU" sz="850" dirty="0" smtClean="0"/>
              <a:t>It is possible to analyse counts of frequent events as continuous data, using the mean no. of events occurring for each person, along with its standard deviation. Be aware that data analysed in this way is likely to be skewed.</a:t>
            </a:r>
          </a:p>
          <a:p>
            <a:pPr>
              <a:defRPr/>
            </a:pPr>
            <a:endParaRPr lang="en-AU" sz="850" dirty="0" smtClean="0"/>
          </a:p>
          <a:p>
            <a:pPr>
              <a:defRPr/>
            </a:pPr>
            <a:r>
              <a:rPr lang="en-AU" sz="850" dirty="0" smtClean="0"/>
              <a:t>It ‘s also possible to analyse these kind of data as the time to first event. We will discuss time to event data in a moment.</a:t>
            </a:r>
          </a:p>
          <a:p>
            <a:pPr>
              <a:defRPr/>
            </a:pPr>
            <a:endParaRPr lang="en-AU" sz="850" dirty="0" smtClean="0"/>
          </a:p>
          <a:p>
            <a:pPr>
              <a:defRPr/>
            </a:pPr>
            <a:r>
              <a:rPr lang="en-AU" sz="850" dirty="0" smtClean="0"/>
              <a:t>The summary statistic usually used is the rate ratio. The rate for each group is the number of events divided by the amount of time over which they occurred (e.g. no. of decayed teeth per person-year of follow-up).  Then the rate for the intervention group is divided by the rate for the control group, giving an overall effect estimate much like a risk ratio. To use rate ratios in </a:t>
            </a:r>
            <a:r>
              <a:rPr lang="en-AU" sz="850" dirty="0" err="1" smtClean="0"/>
              <a:t>RevMan</a:t>
            </a:r>
            <a:r>
              <a:rPr lang="en-AU" sz="850" dirty="0" smtClean="0"/>
              <a:t>, you will need to use the generic inverse variance method.</a:t>
            </a:r>
          </a:p>
          <a:p>
            <a:pPr>
              <a:defRPr/>
            </a:pPr>
            <a:endParaRPr lang="en-AU" sz="850" dirty="0" smtClean="0"/>
          </a:p>
          <a:p>
            <a:pPr>
              <a:defRPr/>
            </a:pPr>
            <a:r>
              <a:rPr lang="en-AU" sz="850" dirty="0" smtClean="0"/>
              <a:t>Again, although it’s preferable to pre-specify how you plan to analyse these data in your protocol, your choice may be determined by the way the data are reported in your included studies. At the data collection stage, it’s important to collect the data in as much detail as possible, in whatever form it is reported, so that all the options are available to you when you come to your analysis and it becomes clear what kind of reporting is most common or consistent. </a:t>
            </a:r>
          </a:p>
          <a:p>
            <a:pPr>
              <a:defRPr/>
            </a:pPr>
            <a:endParaRPr lang="en-AU" dirty="0" smtClean="0"/>
          </a:p>
        </p:txBody>
      </p:sp>
      <p:sp>
        <p:nvSpPr>
          <p:cNvPr id="4" name="Slide Number Placeholder 3"/>
          <p:cNvSpPr>
            <a:spLocks noGrp="1"/>
          </p:cNvSpPr>
          <p:nvPr>
            <p:ph type="sldNum" sz="quarter" idx="5"/>
          </p:nvPr>
        </p:nvSpPr>
        <p:spPr/>
        <p:txBody>
          <a:bodyPr/>
          <a:lstStyle/>
          <a:p>
            <a:pPr>
              <a:defRPr/>
            </a:pPr>
            <a:fld id="{44A32CE3-9B7A-4A71-A404-14499D3A652A}" type="slidenum">
              <a:rPr lang="en-US" smtClean="0"/>
              <a:pPr>
                <a:defRPr/>
              </a:pPr>
              <a:t>16</a:t>
            </a:fld>
            <a:endParaRPr lang="en-US"/>
          </a:p>
        </p:txBody>
      </p:sp>
    </p:spTree>
    <p:extLst>
      <p:ext uri="{BB962C8B-B14F-4D97-AF65-F5344CB8AC3E}">
        <p14:creationId xmlns:p14="http://schemas.microsoft.com/office/powerpoint/2010/main" val="4052161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ln/>
        </p:spPr>
        <p:txBody>
          <a:bodyPr/>
          <a:lstStyle/>
          <a:p>
            <a:pPr>
              <a:spcBef>
                <a:spcPts val="0"/>
              </a:spcBef>
              <a:defRPr/>
            </a:pPr>
            <a:r>
              <a:rPr lang="en-AU" sz="1050" dirty="0" smtClean="0"/>
              <a:t>You will often come across time-to-event data in studies, for example, of cancer survival. Time-to-event data measures the time each person takes before a certain event of interest occurs, such as death, hospital admission, or the recurrence of a disease.</a:t>
            </a:r>
          </a:p>
          <a:p>
            <a:pPr>
              <a:spcBef>
                <a:spcPts val="0"/>
              </a:spcBef>
              <a:defRPr/>
            </a:pPr>
            <a:endParaRPr lang="en-AU" sz="1050" dirty="0" smtClean="0"/>
          </a:p>
          <a:p>
            <a:pPr>
              <a:spcBef>
                <a:spcPts val="0"/>
              </a:spcBef>
              <a:defRPr/>
            </a:pPr>
            <a:r>
              <a:rPr lang="en-AU" sz="1050" dirty="0" smtClean="0"/>
              <a:t>It is possible to analyse time-to-event data as a dichotomous outcome, if information is available on how many people did or did not have an event at a specific time point. For this to be accurate, you must have information on all the participants at that time point.</a:t>
            </a:r>
          </a:p>
          <a:p>
            <a:pPr>
              <a:spcBef>
                <a:spcPts val="0"/>
              </a:spcBef>
              <a:defRPr/>
            </a:pPr>
            <a:endParaRPr lang="en-AU" sz="1050" dirty="0" smtClean="0"/>
          </a:p>
          <a:p>
            <a:pPr>
              <a:spcBef>
                <a:spcPts val="0"/>
              </a:spcBef>
              <a:defRPr/>
            </a:pPr>
            <a:r>
              <a:rPr lang="en-AU" sz="1050" dirty="0" smtClean="0"/>
              <a:t>It’s not usually appropriate to analyse these data as continuous outcomes, as the mean length of time before an event occurs. This is because the data in these trials are censored – we only measure data until the end of the study. If some people don’t experience the event of interest before the end of the study, then you don’t know the actual length of time it took before the event occurred for them. They would have to be excluded from the analysis, which would introduce bias.</a:t>
            </a:r>
          </a:p>
          <a:p>
            <a:pPr>
              <a:spcBef>
                <a:spcPts val="0"/>
              </a:spcBef>
              <a:defRPr/>
            </a:pPr>
            <a:endParaRPr lang="en-AU" sz="1050" dirty="0" smtClean="0"/>
          </a:p>
          <a:p>
            <a:pPr>
              <a:spcBef>
                <a:spcPts val="0"/>
              </a:spcBef>
              <a:defRPr/>
            </a:pPr>
            <a:r>
              <a:rPr lang="en-AU" sz="1050" dirty="0" smtClean="0"/>
              <a:t>More appropriate analysis of time-to-event data can be done using either O – E and V statistics, or hazard ratios. Hazard is a similar idea to risk, but measures risk at specific moments in time, and will change over time (for example, your risk of an event such as death changes as you age, or as you engage in dangerous activities like crossing a road).</a:t>
            </a:r>
          </a:p>
          <a:p>
            <a:pPr>
              <a:spcBef>
                <a:spcPts val="0"/>
              </a:spcBef>
              <a:defRPr/>
            </a:pPr>
            <a:endParaRPr lang="en-AU" sz="1050" dirty="0" smtClean="0"/>
          </a:p>
          <a:p>
            <a:pPr>
              <a:spcBef>
                <a:spcPts val="0"/>
              </a:spcBef>
              <a:defRPr/>
            </a:pPr>
            <a:r>
              <a:rPr lang="en-AU" sz="1050" dirty="0" smtClean="0"/>
              <a:t>O – E and V statistics can be analysed in </a:t>
            </a:r>
            <a:r>
              <a:rPr lang="en-AU" sz="1050" dirty="0" err="1" smtClean="0"/>
              <a:t>RevMan</a:t>
            </a:r>
            <a:r>
              <a:rPr lang="en-AU" sz="1050" dirty="0" smtClean="0"/>
              <a:t> directly as a specific data type. Hazard ratios, on the other hand, can be analysed using the generic inverse variance method. Consult the Handbook Chapter 9 for more information.</a:t>
            </a:r>
          </a:p>
          <a:p>
            <a:pPr>
              <a:spcBef>
                <a:spcPts val="0"/>
              </a:spcBef>
              <a:defRPr/>
            </a:pPr>
            <a:endParaRPr lang="en-AU" sz="1050" dirty="0" smtClean="0"/>
          </a:p>
          <a:p>
            <a:pPr>
              <a:spcBef>
                <a:spcPts val="0"/>
              </a:spcBef>
              <a:defRPr/>
            </a:pPr>
            <a:r>
              <a:rPr lang="en-AU" sz="1050" dirty="0" smtClean="0"/>
              <a:t>Analysis of time-to-event data can be challenging given the different ways these results are reported in the literature – not always the way we need, and you may find different studies using different methods that cannot be directly compared. It may be preferable to obtain individual patient data from the study authors, and re-analyse them yourself, but as for the other data types, your choice of how to manage the data in practice may be limited by the way the data are reported in the published papers.</a:t>
            </a:r>
            <a:endParaRPr lang="en-AU" dirty="0" smtClean="0"/>
          </a:p>
        </p:txBody>
      </p:sp>
      <p:sp>
        <p:nvSpPr>
          <p:cNvPr id="4" name="Slide Number Placeholder 3"/>
          <p:cNvSpPr>
            <a:spLocks noGrp="1"/>
          </p:cNvSpPr>
          <p:nvPr>
            <p:ph type="sldNum" sz="quarter" idx="5"/>
          </p:nvPr>
        </p:nvSpPr>
        <p:spPr/>
        <p:txBody>
          <a:bodyPr/>
          <a:lstStyle/>
          <a:p>
            <a:pPr>
              <a:defRPr/>
            </a:pPr>
            <a:fld id="{6BF49BDE-B923-4E69-8F48-9D51D19EC115}" type="slidenum">
              <a:rPr lang="en-US" smtClean="0"/>
              <a:pPr>
                <a:defRPr/>
              </a:pPr>
              <a:t>17</a:t>
            </a:fld>
            <a:endParaRPr lang="en-US"/>
          </a:p>
        </p:txBody>
      </p:sp>
    </p:spTree>
    <p:extLst>
      <p:ext uri="{BB962C8B-B14F-4D97-AF65-F5344CB8AC3E}">
        <p14:creationId xmlns:p14="http://schemas.microsoft.com/office/powerpoint/2010/main" val="1166051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r>
              <a:rPr lang="en-AU" smtClean="0"/>
              <a:t>In addition to non-standard types of data, you may come across different study designs that have particular issues you should be aware of.</a:t>
            </a:r>
          </a:p>
        </p:txBody>
      </p:sp>
      <p:sp>
        <p:nvSpPr>
          <p:cNvPr id="4" name="Slide Number Placeholder 3"/>
          <p:cNvSpPr>
            <a:spLocks noGrp="1"/>
          </p:cNvSpPr>
          <p:nvPr>
            <p:ph type="sldNum" sz="quarter" idx="5"/>
          </p:nvPr>
        </p:nvSpPr>
        <p:spPr/>
        <p:txBody>
          <a:bodyPr/>
          <a:lstStyle/>
          <a:p>
            <a:pPr>
              <a:defRPr/>
            </a:pPr>
            <a:fld id="{0C60E4CC-C765-4607-B1A1-C9F8F58A968F}" type="slidenum">
              <a:rPr lang="en-US" smtClean="0"/>
              <a:pPr>
                <a:defRPr/>
              </a:pPr>
              <a:t>18</a:t>
            </a:fld>
            <a:endParaRPr lang="en-US"/>
          </a:p>
        </p:txBody>
      </p:sp>
    </p:spTree>
    <p:extLst>
      <p:ext uri="{BB962C8B-B14F-4D97-AF65-F5344CB8AC3E}">
        <p14:creationId xmlns:p14="http://schemas.microsoft.com/office/powerpoint/2010/main" val="243941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ln/>
        </p:spPr>
        <p:txBody>
          <a:bodyPr/>
          <a:lstStyle/>
          <a:p>
            <a:pPr defTabSz="957263">
              <a:spcBef>
                <a:spcPts val="0"/>
              </a:spcBef>
              <a:defRPr/>
            </a:pPr>
            <a:r>
              <a:rPr lang="en-AU" sz="850" dirty="0" smtClean="0"/>
              <a:t>The first of these designs is studies with more than one intervention group, such as a three-arm or four-arm study. There are several options available to analyse these studies.</a:t>
            </a:r>
          </a:p>
          <a:p>
            <a:pPr defTabSz="957263">
              <a:spcBef>
                <a:spcPts val="0"/>
              </a:spcBef>
              <a:defRPr/>
            </a:pPr>
            <a:endParaRPr lang="en-AU" sz="850" dirty="0" smtClean="0"/>
          </a:p>
          <a:p>
            <a:pPr defTabSz="957263">
              <a:spcBef>
                <a:spcPts val="0"/>
              </a:spcBef>
              <a:defRPr/>
            </a:pPr>
            <a:r>
              <a:rPr lang="en-AU" sz="850" dirty="0" smtClean="0"/>
              <a:t>First, check to make sure that each of the intervention arms is relevant to your question. If you are interested in the effect of chemotherapy </a:t>
            </a:r>
            <a:r>
              <a:rPr lang="en-AU" sz="850" dirty="0" err="1" smtClean="0"/>
              <a:t>vs</a:t>
            </a:r>
            <a:r>
              <a:rPr lang="en-AU" sz="850" dirty="0" smtClean="0"/>
              <a:t> placebo, and you find a study that also includes a third arm receiving surgery, then consider whether the effect of surgery is of interest in your review. If not, you do not have to analyse the results for this arm – you can just ignore it, and analyse the other two arms as for an ordinary trial.</a:t>
            </a:r>
          </a:p>
          <a:p>
            <a:pPr defTabSz="957263">
              <a:spcBef>
                <a:spcPts val="0"/>
              </a:spcBef>
              <a:defRPr/>
            </a:pPr>
            <a:endParaRPr lang="en-AU" sz="850" dirty="0" smtClean="0"/>
          </a:p>
          <a:p>
            <a:pPr defTabSz="957263">
              <a:spcBef>
                <a:spcPts val="0"/>
              </a:spcBef>
              <a:defRPr/>
            </a:pPr>
            <a:r>
              <a:rPr lang="en-AU" sz="850" dirty="0" smtClean="0"/>
              <a:t>If all the arms are of interest, then you will need to consider how best to include them in your analysis. In most cases, </a:t>
            </a:r>
            <a:r>
              <a:rPr lang="en-AU" sz="850" dirty="0" err="1" smtClean="0"/>
              <a:t>RevMan</a:t>
            </a:r>
            <a:r>
              <a:rPr lang="en-AU" sz="850" dirty="0" smtClean="0"/>
              <a:t> requires </a:t>
            </a:r>
            <a:r>
              <a:rPr lang="en-AU" sz="850" dirty="0" err="1" smtClean="0"/>
              <a:t>pairwise</a:t>
            </a:r>
            <a:r>
              <a:rPr lang="en-AU" sz="850" dirty="0" smtClean="0"/>
              <a:t> comparisons – you can only compare one group against one other group at a time. So, if you want to compare all three arms, you can consider them as separate comparisons, two at a time, e.g. chemotherapy </a:t>
            </a:r>
            <a:r>
              <a:rPr lang="en-AU" sz="850" dirty="0" err="1" smtClean="0"/>
              <a:t>vs</a:t>
            </a:r>
            <a:r>
              <a:rPr lang="en-AU" sz="850" dirty="0" smtClean="0"/>
              <a:t> placebo, surgery </a:t>
            </a:r>
            <a:r>
              <a:rPr lang="en-AU" sz="850" dirty="0" err="1" smtClean="0"/>
              <a:t>vs</a:t>
            </a:r>
            <a:r>
              <a:rPr lang="en-AU" sz="850" dirty="0" smtClean="0"/>
              <a:t> placebo, and chemotherapy </a:t>
            </a:r>
            <a:r>
              <a:rPr lang="en-AU" sz="850" dirty="0" err="1" smtClean="0"/>
              <a:t>vs</a:t>
            </a:r>
            <a:r>
              <a:rPr lang="en-AU" sz="850" dirty="0" smtClean="0"/>
              <a:t> surgery.</a:t>
            </a:r>
          </a:p>
          <a:p>
            <a:pPr defTabSz="957263">
              <a:spcBef>
                <a:spcPts val="0"/>
              </a:spcBef>
              <a:defRPr/>
            </a:pPr>
            <a:endParaRPr lang="en-AU" sz="850" dirty="0" smtClean="0"/>
          </a:p>
          <a:p>
            <a:pPr defTabSz="957263">
              <a:spcBef>
                <a:spcPts val="0"/>
              </a:spcBef>
              <a:defRPr/>
            </a:pPr>
            <a:r>
              <a:rPr lang="en-AU" sz="850" dirty="0" smtClean="0"/>
              <a:t>Another option to consider is where two of the arms are clinically similar, from the perspective of your review, in which case it may be possible to combine the results of those two arms together, and treat them as one. For example, you might find a three-arm trial that compares a high dose of a drug, a lose dose of the drug, and a placebo, or perhaps between two drugs in a class, and a placebo. If you are interested in the broader comparison between drug treatment and no treatment, then it may make sense to combine the information from the two drug intervention arms, particularly if there is already variation in the dosages used, or the specific drugs in a class used across your other included studies.</a:t>
            </a:r>
          </a:p>
          <a:p>
            <a:pPr defTabSz="957263">
              <a:spcBef>
                <a:spcPts val="0"/>
              </a:spcBef>
              <a:defRPr/>
            </a:pPr>
            <a:endParaRPr lang="en-AU" sz="850" dirty="0" smtClean="0"/>
          </a:p>
          <a:p>
            <a:pPr defTabSz="957263">
              <a:spcBef>
                <a:spcPts val="0"/>
              </a:spcBef>
              <a:defRPr/>
            </a:pPr>
            <a:r>
              <a:rPr lang="en-AU" sz="850" dirty="0" smtClean="0"/>
              <a:t>The same principle might apply to different exercise interventions, or education interventions, or complex packages of treatment. Whenever we choose to combine studies, we have to make a judgement about what level of difference between studies is appropriate. You have to use your clinical judgment, and consider the question you are asking in your review, before deciding on the most appropriate course of action. The same thing applies to deciding to combine arms within a study. Remember that you can also explore the effect of the differences in the intervention used through subgroup analysis later on.</a:t>
            </a:r>
          </a:p>
          <a:p>
            <a:pPr defTabSz="957263">
              <a:spcBef>
                <a:spcPts val="0"/>
              </a:spcBef>
              <a:defRPr/>
            </a:pPr>
            <a:endParaRPr lang="en-AU" sz="850" dirty="0" smtClean="0"/>
          </a:p>
          <a:p>
            <a:pPr defTabSz="957263">
              <a:spcBef>
                <a:spcPts val="0"/>
              </a:spcBef>
              <a:defRPr/>
            </a:pPr>
            <a:r>
              <a:rPr lang="en-AU" sz="850" dirty="0" smtClean="0"/>
              <a:t>It is possible to conduct more advanced analysis comparing all groups in a trial using multiple-treatments meta-analysis, but this is not available in </a:t>
            </a:r>
            <a:r>
              <a:rPr lang="en-AU" sz="850" dirty="0" err="1" smtClean="0"/>
              <a:t>RevMan</a:t>
            </a:r>
            <a:r>
              <a:rPr lang="en-AU" sz="850" dirty="0" smtClean="0"/>
              <a:t> and requires statistical expertise.</a:t>
            </a:r>
          </a:p>
          <a:p>
            <a:pPr defTabSz="957263">
              <a:spcBef>
                <a:spcPts val="0"/>
              </a:spcBef>
              <a:defRPr/>
            </a:pPr>
            <a:endParaRPr lang="en-AU" sz="850" dirty="0" smtClean="0"/>
          </a:p>
          <a:p>
            <a:pPr defTabSz="957263">
              <a:spcBef>
                <a:spcPts val="0"/>
              </a:spcBef>
              <a:defRPr/>
            </a:pPr>
            <a:r>
              <a:rPr lang="en-AU" sz="850" dirty="0" smtClean="0"/>
              <a:t>An important point to make about analysing three-arm trials is the importance of not double-counting people in a meta-analysis. This can lead to what we call ‘unit-of-analysis error’ – a collection of problems that can occur when choices are made around the selection of the number to use as ‘n’ in a meta-analysis lead to a study getting too much or too little weight. In this case, if you put one arm of a trial on a forest plot twice, and double-count the people in that arm, they will get double the fair weight in the meta-analysis, which may affect the result.</a:t>
            </a:r>
          </a:p>
        </p:txBody>
      </p:sp>
      <p:sp>
        <p:nvSpPr>
          <p:cNvPr id="4" name="Slide Number Placeholder 3"/>
          <p:cNvSpPr>
            <a:spLocks noGrp="1"/>
          </p:cNvSpPr>
          <p:nvPr>
            <p:ph type="sldNum" sz="quarter" idx="5"/>
          </p:nvPr>
        </p:nvSpPr>
        <p:spPr/>
        <p:txBody>
          <a:bodyPr/>
          <a:lstStyle/>
          <a:p>
            <a:pPr>
              <a:defRPr/>
            </a:pPr>
            <a:fld id="{5FE67CC8-F3C6-43E7-BF37-96B9A7CCD26F}" type="slidenum">
              <a:rPr lang="en-US" smtClean="0"/>
              <a:pPr>
                <a:defRPr/>
              </a:pPr>
              <a:t>19</a:t>
            </a:fld>
            <a:endParaRPr lang="en-US"/>
          </a:p>
        </p:txBody>
      </p:sp>
    </p:spTree>
    <p:extLst>
      <p:ext uri="{BB962C8B-B14F-4D97-AF65-F5344CB8AC3E}">
        <p14:creationId xmlns:p14="http://schemas.microsoft.com/office/powerpoint/2010/main" val="1652431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96113C7-852D-48BE-BAA4-9057985DC5F9}" type="slidenum">
              <a:rPr lang="en-US"/>
              <a:pPr>
                <a:defRPr/>
              </a:pPr>
              <a:t>2</a:t>
            </a:fld>
            <a:endParaRPr lang="en-US"/>
          </a:p>
        </p:txBody>
      </p:sp>
      <p:sp>
        <p:nvSpPr>
          <p:cNvPr id="50179" name="Rectangle 2"/>
          <p:cNvSpPr>
            <a:spLocks noGrp="1" noRot="1" noChangeAspect="1" noChangeArrowheads="1" noTextEdit="1"/>
          </p:cNvSpPr>
          <p:nvPr>
            <p:ph type="sldImg"/>
          </p:nvPr>
        </p:nvSpPr>
        <p:spPr>
          <a:xfrm>
            <a:off x="993775" y="768350"/>
            <a:ext cx="5116513" cy="3836988"/>
          </a:xfrm>
          <a:ln/>
        </p:spPr>
      </p:sp>
      <p:sp>
        <p:nvSpPr>
          <p:cNvPr id="50180" name="Rectangle 3"/>
          <p:cNvSpPr>
            <a:spLocks noGrp="1" noChangeArrowheads="1"/>
          </p:cNvSpPr>
          <p:nvPr>
            <p:ph type="body" idx="1"/>
          </p:nvPr>
        </p:nvSpPr>
        <p:spPr>
          <a:noFill/>
          <a:ln/>
        </p:spPr>
        <p:txBody>
          <a:bodyPr/>
          <a:lstStyle/>
          <a:p>
            <a:endParaRPr lang="en-AU" smtClean="0"/>
          </a:p>
        </p:txBody>
      </p:sp>
    </p:spTree>
    <p:extLst>
      <p:ext uri="{BB962C8B-B14F-4D97-AF65-F5344CB8AC3E}">
        <p14:creationId xmlns:p14="http://schemas.microsoft.com/office/powerpoint/2010/main" val="1691681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r>
              <a:rPr lang="en-AU" smtClean="0"/>
              <a:t>In this example, we have a four-arm factorial trial, called the ORACLE trial, looking at antibiotics for inhibiting preterm labour. We have antibiotic A, vs antibiotic B, vs a combination of both drugs, vs no intervention.</a:t>
            </a:r>
          </a:p>
          <a:p>
            <a:endParaRPr lang="en-AU" smtClean="0"/>
          </a:p>
          <a:p>
            <a:r>
              <a:rPr lang="en-AU" smtClean="0"/>
              <a:t>In this review, the authors were asking a broad, over-arching question about the effects of any antiobiotc versus no intervention – the other studies included in the review looked at a range of antibiotics - and so they decided that it made clinical sense to combine all three antibiotic arms in a meta-analysis, and compare them to no intervention.</a:t>
            </a:r>
          </a:p>
        </p:txBody>
      </p:sp>
      <p:sp>
        <p:nvSpPr>
          <p:cNvPr id="4" name="Slide Number Placeholder 3"/>
          <p:cNvSpPr>
            <a:spLocks noGrp="1"/>
          </p:cNvSpPr>
          <p:nvPr>
            <p:ph type="sldNum" sz="quarter" idx="5"/>
          </p:nvPr>
        </p:nvSpPr>
        <p:spPr/>
        <p:txBody>
          <a:bodyPr/>
          <a:lstStyle/>
          <a:p>
            <a:pPr>
              <a:defRPr/>
            </a:pPr>
            <a:fld id="{96E659C6-395A-43F9-9EB7-7B75D2F14197}" type="slidenum">
              <a:rPr lang="en-US" smtClean="0"/>
              <a:pPr>
                <a:defRPr/>
              </a:pPr>
              <a:t>20</a:t>
            </a:fld>
            <a:endParaRPr lang="en-US"/>
          </a:p>
        </p:txBody>
      </p:sp>
    </p:spTree>
    <p:extLst>
      <p:ext uri="{BB962C8B-B14F-4D97-AF65-F5344CB8AC3E}">
        <p14:creationId xmlns:p14="http://schemas.microsoft.com/office/powerpoint/2010/main" val="434181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AU" smtClean="0"/>
              <a:t>Here’s an example of one way to combine three arms on a forest plot. As you can see, we have three groups from the ORACLE trial, each compared to the placebo group, included in the forest plot.</a:t>
            </a:r>
          </a:p>
          <a:p>
            <a:endParaRPr lang="en-AU" smtClean="0"/>
          </a:p>
          <a:p>
            <a:r>
              <a:rPr lang="en-AU" smtClean="0"/>
              <a:t>ASK: Is there anything that could be wrong with this way of analysing the groups?</a:t>
            </a:r>
          </a:p>
          <a:p>
            <a:r>
              <a:rPr lang="en-AU" smtClean="0"/>
              <a:t>By including the groups this way, the authors would be counting the control group three times in this forest plot, giving those individuals three times the fair weight in the meta-analysis. This one study is contributing nearly 70% of the total weight in this meta-analysis.</a:t>
            </a:r>
          </a:p>
        </p:txBody>
      </p:sp>
      <p:sp>
        <p:nvSpPr>
          <p:cNvPr id="4" name="Slide Number Placeholder 3"/>
          <p:cNvSpPr>
            <a:spLocks noGrp="1"/>
          </p:cNvSpPr>
          <p:nvPr>
            <p:ph type="sldNum" sz="quarter" idx="5"/>
          </p:nvPr>
        </p:nvSpPr>
        <p:spPr/>
        <p:txBody>
          <a:bodyPr/>
          <a:lstStyle/>
          <a:p>
            <a:pPr>
              <a:defRPr/>
            </a:pPr>
            <a:fld id="{F40D1A57-AA8E-4EDB-ABF2-C3E3229F3086}" type="slidenum">
              <a:rPr lang="en-US" smtClean="0"/>
              <a:pPr>
                <a:defRPr/>
              </a:pPr>
              <a:t>21</a:t>
            </a:fld>
            <a:endParaRPr lang="en-US"/>
          </a:p>
        </p:txBody>
      </p:sp>
    </p:spTree>
    <p:extLst>
      <p:ext uri="{BB962C8B-B14F-4D97-AF65-F5344CB8AC3E}">
        <p14:creationId xmlns:p14="http://schemas.microsoft.com/office/powerpoint/2010/main" val="41776558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r>
              <a:rPr lang="en-AU" smtClean="0"/>
              <a:t>One approach would be to split the control group between the three intervention arms, making sure that each person in the control group is counted only once. By doing this, we can see that the weight given to each arm has dropped, and the total weight given to this study is now just over 50%. The risk ratio has also changed, from 0.92 to 0.88, although in this case the overall result and its interpretation would be similar.</a:t>
            </a:r>
          </a:p>
          <a:p>
            <a:endParaRPr lang="en-AU" smtClean="0"/>
          </a:p>
        </p:txBody>
      </p:sp>
      <p:sp>
        <p:nvSpPr>
          <p:cNvPr id="4" name="Slide Number Placeholder 3"/>
          <p:cNvSpPr>
            <a:spLocks noGrp="1"/>
          </p:cNvSpPr>
          <p:nvPr>
            <p:ph type="sldNum" sz="quarter" idx="5"/>
          </p:nvPr>
        </p:nvSpPr>
        <p:spPr/>
        <p:txBody>
          <a:bodyPr/>
          <a:lstStyle/>
          <a:p>
            <a:pPr>
              <a:defRPr/>
            </a:pPr>
            <a:fld id="{3ACC1DF5-4BC7-43E5-9AAA-54EA00E66F24}" type="slidenum">
              <a:rPr lang="en-US" smtClean="0"/>
              <a:pPr>
                <a:defRPr/>
              </a:pPr>
              <a:t>22</a:t>
            </a:fld>
            <a:endParaRPr lang="en-US"/>
          </a:p>
        </p:txBody>
      </p:sp>
    </p:spTree>
    <p:extLst>
      <p:ext uri="{BB962C8B-B14F-4D97-AF65-F5344CB8AC3E}">
        <p14:creationId xmlns:p14="http://schemas.microsoft.com/office/powerpoint/2010/main" val="1204317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r>
              <a:rPr lang="en-AU" smtClean="0"/>
              <a:t>Another approach would the one the authors actually took. Because the authors were interested in the broader question of any antibiotic therapy versus no therapy, and because the studies in this meta-analysis looked at a range of different antibiotic types, here the three antibiotic groups have been added together, compared against the single, whole control group.</a:t>
            </a:r>
          </a:p>
        </p:txBody>
      </p:sp>
      <p:sp>
        <p:nvSpPr>
          <p:cNvPr id="4" name="Slide Number Placeholder 3"/>
          <p:cNvSpPr>
            <a:spLocks noGrp="1"/>
          </p:cNvSpPr>
          <p:nvPr>
            <p:ph type="sldNum" sz="quarter" idx="5"/>
          </p:nvPr>
        </p:nvSpPr>
        <p:spPr/>
        <p:txBody>
          <a:bodyPr/>
          <a:lstStyle/>
          <a:p>
            <a:pPr>
              <a:defRPr/>
            </a:pPr>
            <a:fld id="{A798F0B3-0B19-4CF0-A8B6-408FECB2102E}" type="slidenum">
              <a:rPr lang="en-US" smtClean="0"/>
              <a:pPr>
                <a:defRPr/>
              </a:pPr>
              <a:t>23</a:t>
            </a:fld>
            <a:endParaRPr lang="en-US"/>
          </a:p>
        </p:txBody>
      </p:sp>
    </p:spTree>
    <p:extLst>
      <p:ext uri="{BB962C8B-B14F-4D97-AF65-F5344CB8AC3E}">
        <p14:creationId xmlns:p14="http://schemas.microsoft.com/office/powerpoint/2010/main" val="41137910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r>
              <a:rPr lang="en-AU" smtClean="0"/>
              <a:t>An alternative way to analyse the groups would be to include them on separate forest plots. In this case, we can see that there are two categories of antibiotic included in this review – betalactam antibiotics and macrolide antibiotics, and then some studies that look at both. One arm of the ORACLE trial falls into each of these categories, along with several of the other studies in the review. Because there is no overall meta-analysis combining these groups, it’s ok to include the whole control group in each case.</a:t>
            </a:r>
          </a:p>
          <a:p>
            <a:endParaRPr lang="en-AU" smtClean="0"/>
          </a:p>
          <a:p>
            <a:r>
              <a:rPr lang="en-AU" smtClean="0"/>
              <a:t>This kind of separate or subgroup analysis can be used in addition to a broader, overall analysis, to investigate the possible differences in effect between the two different drug types. We’ll discuss subgroup analysis further in a separate presentation on investigating heterogeneity.</a:t>
            </a:r>
          </a:p>
        </p:txBody>
      </p:sp>
      <p:sp>
        <p:nvSpPr>
          <p:cNvPr id="4" name="Slide Number Placeholder 3"/>
          <p:cNvSpPr>
            <a:spLocks noGrp="1"/>
          </p:cNvSpPr>
          <p:nvPr>
            <p:ph type="sldNum" sz="quarter" idx="5"/>
          </p:nvPr>
        </p:nvSpPr>
        <p:spPr/>
        <p:txBody>
          <a:bodyPr/>
          <a:lstStyle/>
          <a:p>
            <a:pPr>
              <a:defRPr/>
            </a:pPr>
            <a:fld id="{D0EBE8DB-DB7D-4F87-8882-552A171B7E4B}" type="slidenum">
              <a:rPr lang="en-US" smtClean="0"/>
              <a:pPr>
                <a:defRPr/>
              </a:pPr>
              <a:t>24</a:t>
            </a:fld>
            <a:endParaRPr lang="en-US"/>
          </a:p>
        </p:txBody>
      </p:sp>
    </p:spTree>
    <p:extLst>
      <p:ext uri="{BB962C8B-B14F-4D97-AF65-F5344CB8AC3E}">
        <p14:creationId xmlns:p14="http://schemas.microsoft.com/office/powerpoint/2010/main" val="2829089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AU" smtClean="0"/>
              <a:t>Another study design you might encounter is a cluster-randomised trial. This is where instead of allocating individuals to the intervention or control group in a study, whole groups of people (clusters) are allocated together, such as clinics, schools, hospital wards or families, and everyone in the cluster receives the same intervention.</a:t>
            </a:r>
          </a:p>
          <a:p>
            <a:endParaRPr lang="en-AU" smtClean="0"/>
          </a:p>
          <a:p>
            <a:r>
              <a:rPr lang="en-AU" smtClean="0"/>
              <a:t>These trials can be used to examine interventions targeted at whole clusters, or where the intervention would be impractical to implement randomly for individuals, for example mass communication interventions that include whole towns, or organisational interventions where it would be difficult, for example, to have staff on the same ward using different treatment protocols for different patients.</a:t>
            </a:r>
          </a:p>
        </p:txBody>
      </p:sp>
      <p:sp>
        <p:nvSpPr>
          <p:cNvPr id="4" name="Slide Number Placeholder 3"/>
          <p:cNvSpPr>
            <a:spLocks noGrp="1"/>
          </p:cNvSpPr>
          <p:nvPr>
            <p:ph type="sldNum" sz="quarter" idx="5"/>
          </p:nvPr>
        </p:nvSpPr>
        <p:spPr/>
        <p:txBody>
          <a:bodyPr/>
          <a:lstStyle/>
          <a:p>
            <a:pPr>
              <a:defRPr/>
            </a:pPr>
            <a:fld id="{A89ADE3D-D19D-4CF6-B030-74360721E92F}" type="slidenum">
              <a:rPr lang="en-US" smtClean="0"/>
              <a:pPr>
                <a:defRPr/>
              </a:pPr>
              <a:t>25</a:t>
            </a:fld>
            <a:endParaRPr lang="en-US"/>
          </a:p>
        </p:txBody>
      </p:sp>
    </p:spTree>
    <p:extLst>
      <p:ext uri="{BB962C8B-B14F-4D97-AF65-F5344CB8AC3E}">
        <p14:creationId xmlns:p14="http://schemas.microsoft.com/office/powerpoint/2010/main" val="5784475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r>
              <a:rPr lang="en-AU" smtClean="0"/>
              <a:t>Cluster randomised trials require a method of analysis that takes account of the clustering and does not treat as if the participants were individually randomised. In an ordinary trial, individuals are randomised to the intervention or control groups – we say individuals are the ‘unit of randomisation’. In this case, the results are also analysed based on the number of individuals – individuals are also the ‘unit of analysis’.</a:t>
            </a:r>
          </a:p>
        </p:txBody>
      </p:sp>
      <p:sp>
        <p:nvSpPr>
          <p:cNvPr id="4" name="Slide Number Placeholder 3"/>
          <p:cNvSpPr>
            <a:spLocks noGrp="1"/>
          </p:cNvSpPr>
          <p:nvPr>
            <p:ph type="sldNum" sz="quarter" idx="5"/>
          </p:nvPr>
        </p:nvSpPr>
        <p:spPr/>
        <p:txBody>
          <a:bodyPr/>
          <a:lstStyle/>
          <a:p>
            <a:pPr>
              <a:defRPr/>
            </a:pPr>
            <a:fld id="{BC2B9A35-18FE-40C6-925B-E3618FB56B6F}" type="slidenum">
              <a:rPr lang="en-US" smtClean="0"/>
              <a:pPr>
                <a:defRPr/>
              </a:pPr>
              <a:t>26</a:t>
            </a:fld>
            <a:endParaRPr lang="en-US"/>
          </a:p>
        </p:txBody>
      </p:sp>
    </p:spTree>
    <p:extLst>
      <p:ext uri="{BB962C8B-B14F-4D97-AF65-F5344CB8AC3E}">
        <p14:creationId xmlns:p14="http://schemas.microsoft.com/office/powerpoint/2010/main" val="10276271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AU" smtClean="0"/>
              <a:t>In a cluster-randomised design, the unit of randomisation is not individuals, but clusters. When we come to the analysis, we have a choice. We could use clusters as our unit of analysis - meaning that the ‘n’ in our analysis would be the number of clusters – for example, we could measure the proportion of people with an event within each cluster, and combine those. This might be appropriate if our study was looking for effects at the cluster level. However, by doing this we do lose some level of detail about the outcomes we’re interested in at the individual participant level, especially if the clusters are large.</a:t>
            </a:r>
          </a:p>
        </p:txBody>
      </p:sp>
      <p:sp>
        <p:nvSpPr>
          <p:cNvPr id="4" name="Slide Number Placeholder 3"/>
          <p:cNvSpPr>
            <a:spLocks noGrp="1"/>
          </p:cNvSpPr>
          <p:nvPr>
            <p:ph type="sldNum" sz="quarter" idx="5"/>
          </p:nvPr>
        </p:nvSpPr>
        <p:spPr/>
        <p:txBody>
          <a:bodyPr/>
          <a:lstStyle/>
          <a:p>
            <a:pPr>
              <a:defRPr/>
            </a:pPr>
            <a:fld id="{D048B339-3C3C-4223-A78F-49511B31D6A2}" type="slidenum">
              <a:rPr lang="en-US" smtClean="0"/>
              <a:pPr>
                <a:defRPr/>
              </a:pPr>
              <a:t>27</a:t>
            </a:fld>
            <a:endParaRPr lang="en-US"/>
          </a:p>
        </p:txBody>
      </p:sp>
    </p:spTree>
    <p:extLst>
      <p:ext uri="{BB962C8B-B14F-4D97-AF65-F5344CB8AC3E}">
        <p14:creationId xmlns:p14="http://schemas.microsoft.com/office/powerpoint/2010/main" val="38963607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r>
              <a:rPr lang="en-AU" smtClean="0"/>
              <a:t>Our other option is to use individuals as our unit of analysis, just as if this were an individually randomised trial, but this isn’t always appropriate either – the problem we run into is unit-of-analysis error.</a:t>
            </a:r>
          </a:p>
        </p:txBody>
      </p:sp>
      <p:sp>
        <p:nvSpPr>
          <p:cNvPr id="4" name="Slide Number Placeholder 3"/>
          <p:cNvSpPr>
            <a:spLocks noGrp="1"/>
          </p:cNvSpPr>
          <p:nvPr>
            <p:ph type="sldNum" sz="quarter" idx="5"/>
          </p:nvPr>
        </p:nvSpPr>
        <p:spPr/>
        <p:txBody>
          <a:bodyPr/>
          <a:lstStyle/>
          <a:p>
            <a:pPr>
              <a:defRPr/>
            </a:pPr>
            <a:fld id="{C8FEE819-5A76-4D8F-B179-0AE70DE7BBCE}" type="slidenum">
              <a:rPr lang="en-US" smtClean="0"/>
              <a:pPr>
                <a:defRPr/>
              </a:pPr>
              <a:t>28</a:t>
            </a:fld>
            <a:endParaRPr lang="en-US"/>
          </a:p>
        </p:txBody>
      </p:sp>
    </p:spTree>
    <p:extLst>
      <p:ext uri="{BB962C8B-B14F-4D97-AF65-F5344CB8AC3E}">
        <p14:creationId xmlns:p14="http://schemas.microsoft.com/office/powerpoint/2010/main" val="14481706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pPr defTabSz="957263"/>
            <a:r>
              <a:rPr lang="en-AU" sz="900" smtClean="0"/>
              <a:t>The difficulty we get into with cluster-randomised trials is about precision. When we are interested in outcomes at the cluster level, we can analyse by clusters and there’s no problem. We need to be careful when we’re interested in the effect at the level of the individual.</a:t>
            </a:r>
          </a:p>
          <a:p>
            <a:pPr defTabSz="957263"/>
            <a:endParaRPr lang="en-AU" sz="900" smtClean="0"/>
          </a:p>
          <a:p>
            <a:pPr defTabSz="957263"/>
            <a:r>
              <a:rPr lang="en-AU" sz="900" smtClean="0"/>
              <a:t>Whether we analyse the results by the number of clusters, or by the number of individuals, our estimate of the intervention effect will be the same, but our confidence intervals might be very different. This can be important in our meta-analysis – because we use the variance to weight studies in a meta-analysis, if we get the precision wrong, a study can get too much or too little weight in the meta-analysis, which can change our overall result.</a:t>
            </a:r>
          </a:p>
          <a:p>
            <a:pPr defTabSz="957263"/>
            <a:endParaRPr lang="en-AU" sz="900" smtClean="0"/>
          </a:p>
          <a:p>
            <a:pPr defTabSz="957263"/>
            <a:r>
              <a:rPr lang="en-AU" sz="900" smtClean="0"/>
              <a:t>Say for example that our clusters were 10 schools, each containing 300 students. If we use clusters as our unit of analysis, then the ‘n’ in our analysis would 10. In a meta-analysis, a study with 10 participants will have very wide confidence intervals, and get hardly any weight. That doesn’t seem right when in fact we’re interested in the effect on the individuals, and in fact we have information on quite a lot of people. Our other option is to take the number of students as our ‘n’, which would be 3000. Then the study would get narrower confidence intervals and quite a lot of weight in the meta-analysis. The problem is, treating the study as if it were on 3,000 individuals doesn’t take into account correlation.</a:t>
            </a:r>
          </a:p>
          <a:p>
            <a:pPr defTabSz="957263"/>
            <a:endParaRPr lang="en-AU" sz="900" smtClean="0"/>
          </a:p>
          <a:p>
            <a:pPr defTabSz="957263"/>
            <a:r>
              <a:rPr lang="en-AU" sz="900" smtClean="0"/>
              <a:t>The students in a particular school, or the patients in a particular clinic, are likely to share a number of characteristics, such as where they live, socioeconomic status, patterns of health, etc. Individuals within a cluster are likely to be more similar to each other than they are to a random collection of individuals. So, because we have used a cluster analysis, we have a level of correlation between the individuals that we need to take into account. If the individuals within the clusters are very correlated, then we’re not getting as much new information by adding more people to the study – the result calculated at the cluster level will be closer to correct. If the clusters have very minimal correlation, then it’s much more similar to the case where we have 3,000 independent individuals, and we are getting more information by adding more individuals to the study.</a:t>
            </a:r>
          </a:p>
          <a:p>
            <a:pPr defTabSz="957263"/>
            <a:endParaRPr lang="en-AU" sz="900" smtClean="0"/>
          </a:p>
          <a:p>
            <a:pPr defTabSz="957263"/>
            <a:r>
              <a:rPr lang="en-AU" sz="900" smtClean="0"/>
              <a:t>This issue may also arise in individually randomised trials where clustering occurs, such as where the intervention is delivered by a number of practitioners, effectively creating clusters of patients receiving the intervention from each practitioner. You may also come across trials in which an individual is randomised, but they receive multiple treatments – for example, joint replacements on both knees, fillings in several teeth, or several cycles of treatment such as in a fertility trial.</a:t>
            </a:r>
          </a:p>
        </p:txBody>
      </p:sp>
      <p:sp>
        <p:nvSpPr>
          <p:cNvPr id="4" name="Slide Number Placeholder 3"/>
          <p:cNvSpPr>
            <a:spLocks noGrp="1"/>
          </p:cNvSpPr>
          <p:nvPr>
            <p:ph type="sldNum" sz="quarter" idx="5"/>
          </p:nvPr>
        </p:nvSpPr>
        <p:spPr/>
        <p:txBody>
          <a:bodyPr/>
          <a:lstStyle/>
          <a:p>
            <a:pPr>
              <a:defRPr/>
            </a:pPr>
            <a:fld id="{50398A83-59FC-48C8-9E03-A2BCED466172}" type="slidenum">
              <a:rPr lang="en-US" smtClean="0"/>
              <a:pPr>
                <a:defRPr/>
              </a:pPr>
              <a:t>29</a:t>
            </a:fld>
            <a:endParaRPr lang="en-US"/>
          </a:p>
        </p:txBody>
      </p:sp>
    </p:spTree>
    <p:extLst>
      <p:ext uri="{BB962C8B-B14F-4D97-AF65-F5344CB8AC3E}">
        <p14:creationId xmlns:p14="http://schemas.microsoft.com/office/powerpoint/2010/main" val="3391285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pPr defTabSz="957263"/>
            <a:r>
              <a:rPr lang="en-AU" dirty="0" smtClean="0"/>
              <a:t>The purpose of this presentation is to introduce some of the non-standard types of data and study designs that you might come across in your review. These issues can be quite challenging, and we introduce them here not so that you will immediately know everything you need to know to analyse them, but so that you will be able to identify non-standard data in your review, and seek assistance as appropriate.</a:t>
            </a:r>
          </a:p>
          <a:p>
            <a:pPr defTabSz="957263"/>
            <a:endParaRPr lang="en-AU" dirty="0" smtClean="0"/>
          </a:p>
          <a:p>
            <a:pPr defTabSz="957263"/>
            <a:r>
              <a:rPr lang="en-AU" dirty="0" smtClean="0"/>
              <a:t>We’ve talked about meta-analysis of the most common data types – dichotomous and continuous data, but the next question is, what if your data doesn’t look like that? How can we </a:t>
            </a:r>
            <a:r>
              <a:rPr lang="en-AU" dirty="0" err="1" smtClean="0"/>
              <a:t>Metaanalyse</a:t>
            </a:r>
            <a:r>
              <a:rPr lang="en-AU" dirty="0" smtClean="0"/>
              <a:t> other kinds of data?</a:t>
            </a:r>
          </a:p>
          <a:p>
            <a:pPr defTabSz="957263"/>
            <a:endParaRPr lang="en-AU" dirty="0" smtClean="0"/>
          </a:p>
          <a:p>
            <a:pPr defTabSz="957263"/>
            <a:r>
              <a:rPr lang="en-AU" dirty="0" smtClean="0"/>
              <a:t>The first thing we’re going to do is talk about the generic inverse-variance method of meta-analysis. </a:t>
            </a:r>
          </a:p>
        </p:txBody>
      </p:sp>
      <p:sp>
        <p:nvSpPr>
          <p:cNvPr id="4" name="Slide Number Placeholder 3"/>
          <p:cNvSpPr>
            <a:spLocks noGrp="1"/>
          </p:cNvSpPr>
          <p:nvPr>
            <p:ph type="sldNum" sz="quarter" idx="5"/>
          </p:nvPr>
        </p:nvSpPr>
        <p:spPr/>
        <p:txBody>
          <a:bodyPr/>
          <a:lstStyle/>
          <a:p>
            <a:pPr>
              <a:defRPr/>
            </a:pPr>
            <a:fld id="{E612F473-465D-42E9-A036-8DAF64995B81}" type="slidenum">
              <a:rPr lang="en-US" smtClean="0"/>
              <a:pPr>
                <a:defRPr/>
              </a:pPr>
              <a:t>3</a:t>
            </a:fld>
            <a:endParaRPr lang="en-US"/>
          </a:p>
        </p:txBody>
      </p:sp>
    </p:spTree>
    <p:extLst>
      <p:ext uri="{BB962C8B-B14F-4D97-AF65-F5344CB8AC3E}">
        <p14:creationId xmlns:p14="http://schemas.microsoft.com/office/powerpoint/2010/main" val="45660396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r>
              <a:rPr lang="en-AU" dirty="0" smtClean="0"/>
              <a:t>So, how do we take this clustering into account in our analysis? As with some of the data types we discussed earlier, you may find a number of approaches in your included studies.</a:t>
            </a:r>
          </a:p>
          <a:p>
            <a:endParaRPr lang="en-AU" dirty="0" smtClean="0"/>
          </a:p>
          <a:p>
            <a:r>
              <a:rPr lang="en-AU" dirty="0" smtClean="0"/>
              <a:t>You may come across studies that have used advanced methods to appropriately adjust for clustering, for example using a mixed (multilevel) model or generalised estimating equations (GEE). In this case, if the study is reporting an overall effect estimate such as an OR adjusted for correlation, you can use the generic inverse variance model to </a:t>
            </a:r>
            <a:r>
              <a:rPr lang="en-AU" dirty="0" err="1" smtClean="0"/>
              <a:t>Metaanalyse</a:t>
            </a:r>
            <a:r>
              <a:rPr lang="en-AU" dirty="0" smtClean="0"/>
              <a:t> that result with other studies using the same method.</a:t>
            </a:r>
          </a:p>
          <a:p>
            <a:endParaRPr lang="en-AU" dirty="0" smtClean="0"/>
          </a:p>
          <a:p>
            <a:r>
              <a:rPr lang="en-AU" dirty="0" smtClean="0"/>
              <a:t>Alternatively, you might find studies that do not correctly adjust for correlation. If you have enough information, you can use an estimate of the correlation – called the </a:t>
            </a:r>
            <a:r>
              <a:rPr lang="en-AU" dirty="0" err="1" smtClean="0"/>
              <a:t>intracluster</a:t>
            </a:r>
            <a:r>
              <a:rPr lang="en-AU" dirty="0" smtClean="0"/>
              <a:t> correlation coefficient – to adjust the analysis, calculating an ‘effective sample size’ somewhere between the number of clusters and the number of individuals, giving us a weight somewhere between those two options. This method can be used to adjust studies reporting ordinary dichotomous or continuous data types. See Chapter 16 of the Handbook for this, and get some statistical advice.</a:t>
            </a:r>
          </a:p>
          <a:p>
            <a:endParaRPr lang="en-AU" dirty="0" smtClean="0"/>
          </a:p>
          <a:p>
            <a:r>
              <a:rPr lang="en-AU" dirty="0" smtClean="0"/>
              <a:t>Whatever you do, you will need to clearly identify cluster-randomised designs and explain how you have managed the data in your review.</a:t>
            </a:r>
          </a:p>
        </p:txBody>
      </p:sp>
      <p:sp>
        <p:nvSpPr>
          <p:cNvPr id="4" name="Slide Number Placeholder 3"/>
          <p:cNvSpPr>
            <a:spLocks noGrp="1"/>
          </p:cNvSpPr>
          <p:nvPr>
            <p:ph type="sldNum" sz="quarter" idx="5"/>
          </p:nvPr>
        </p:nvSpPr>
        <p:spPr/>
        <p:txBody>
          <a:bodyPr/>
          <a:lstStyle/>
          <a:p>
            <a:pPr>
              <a:defRPr/>
            </a:pPr>
            <a:fld id="{34C2DFDD-22E5-4445-BAD2-921C63E49A6C}" type="slidenum">
              <a:rPr lang="en-US" smtClean="0"/>
              <a:pPr>
                <a:defRPr/>
              </a:pPr>
              <a:t>30</a:t>
            </a:fld>
            <a:endParaRPr lang="en-US"/>
          </a:p>
        </p:txBody>
      </p:sp>
    </p:spTree>
    <p:extLst>
      <p:ext uri="{BB962C8B-B14F-4D97-AF65-F5344CB8AC3E}">
        <p14:creationId xmlns:p14="http://schemas.microsoft.com/office/powerpoint/2010/main" val="4288467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r>
              <a:rPr lang="en-AU" smtClean="0"/>
              <a:t>In this example, from a Cochrane review of education of children and adolescents to prevent dog bites, the authors have shown the impact of a range of assumptions about correlation in a sensitivity analysis. The raw data from the study is in the first row, showing a very narrow confidence interval. They have then used different intra-cluster correlation coefficients to calculate effective sample sizes for the study – you can see that the numbers of events and numbers of participants have been adjusted in each row.</a:t>
            </a:r>
          </a:p>
          <a:p>
            <a:endParaRPr lang="en-AU" smtClean="0"/>
          </a:p>
          <a:p>
            <a:r>
              <a:rPr lang="en-AU" smtClean="0"/>
              <a:t>The second row uses a coefficient calculated from data in the paper of around 0.59. The third row shows the results using a very low coefficient of 0.01, indicating almost no correlation. The final row shows the results using a coefficient in the middle – 0.2. You can see that the point estimates do not vary (aside from some slight impact of rounding), but the confidence intervals vary a lot.</a:t>
            </a:r>
          </a:p>
          <a:p>
            <a:endParaRPr lang="en-AU" smtClean="0"/>
          </a:p>
          <a:p>
            <a:r>
              <a:rPr lang="en-AU" smtClean="0"/>
              <a:t>The more correlation is assumed – that is, the more similar people are within a cluster, the less precise we can be about the overall effect of the intervention.</a:t>
            </a:r>
          </a:p>
        </p:txBody>
      </p:sp>
      <p:sp>
        <p:nvSpPr>
          <p:cNvPr id="4" name="Slide Number Placeholder 3"/>
          <p:cNvSpPr>
            <a:spLocks noGrp="1"/>
          </p:cNvSpPr>
          <p:nvPr>
            <p:ph type="sldNum" sz="quarter" idx="5"/>
          </p:nvPr>
        </p:nvSpPr>
        <p:spPr/>
        <p:txBody>
          <a:bodyPr/>
          <a:lstStyle/>
          <a:p>
            <a:pPr>
              <a:defRPr/>
            </a:pPr>
            <a:fld id="{8666A7D2-F219-41F4-8421-3643BFF4BF38}" type="slidenum">
              <a:rPr lang="en-US" smtClean="0"/>
              <a:pPr>
                <a:defRPr/>
              </a:pPr>
              <a:t>31</a:t>
            </a:fld>
            <a:endParaRPr lang="en-US"/>
          </a:p>
        </p:txBody>
      </p:sp>
    </p:spTree>
    <p:extLst>
      <p:ext uri="{BB962C8B-B14F-4D97-AF65-F5344CB8AC3E}">
        <p14:creationId xmlns:p14="http://schemas.microsoft.com/office/powerpoint/2010/main" val="38845245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r>
              <a:rPr lang="en-AU" smtClean="0"/>
              <a:t>Another study design that you may come across is cross-over trials. In a cross-over trial, there is only one group of participants, and everyone receives both the experimental and the control intervention – first one, and then the other. In a randomised cross-over trial, the order in which the interventions are received is random, so that some people will get one intervention in the first study period, and some will get the other first.</a:t>
            </a:r>
          </a:p>
          <a:p>
            <a:endParaRPr lang="en-AU" smtClean="0"/>
          </a:p>
          <a:p>
            <a:r>
              <a:rPr lang="en-AU" smtClean="0"/>
              <a:t>Cross-over designs are also affected by correlation – the outcome from one individual to the two different interventions will be correlated. These studies actually take advantage of the correlation within individuals to eliminate the effect of variation between individual participants in one group compared to the next, and get a more precise estimate of the intervention effect. Because of this, smaller sample sizes are needed to get adequate power.</a:t>
            </a:r>
          </a:p>
        </p:txBody>
      </p:sp>
      <p:sp>
        <p:nvSpPr>
          <p:cNvPr id="4" name="Slide Number Placeholder 3"/>
          <p:cNvSpPr>
            <a:spLocks noGrp="1"/>
          </p:cNvSpPr>
          <p:nvPr>
            <p:ph type="sldNum" sz="quarter" idx="5"/>
          </p:nvPr>
        </p:nvSpPr>
        <p:spPr/>
        <p:txBody>
          <a:bodyPr/>
          <a:lstStyle/>
          <a:p>
            <a:pPr>
              <a:defRPr/>
            </a:pPr>
            <a:fld id="{F9536046-9932-4F60-B0B9-3F5C46CDF4AB}" type="slidenum">
              <a:rPr lang="en-US" smtClean="0"/>
              <a:pPr>
                <a:defRPr/>
              </a:pPr>
              <a:t>32</a:t>
            </a:fld>
            <a:endParaRPr lang="en-US"/>
          </a:p>
        </p:txBody>
      </p:sp>
    </p:spTree>
    <p:extLst>
      <p:ext uri="{BB962C8B-B14F-4D97-AF65-F5344CB8AC3E}">
        <p14:creationId xmlns:p14="http://schemas.microsoft.com/office/powerpoint/2010/main" val="878513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r>
              <a:rPr lang="en-AU" smtClean="0"/>
              <a:t>So, rather than having two separate groups, and comparing results between the people in those groups, we are measuring and comparing the results within each individual – first after one intervention, then after the alternative.</a:t>
            </a:r>
          </a:p>
        </p:txBody>
      </p:sp>
      <p:sp>
        <p:nvSpPr>
          <p:cNvPr id="4" name="Slide Number Placeholder 3"/>
          <p:cNvSpPr>
            <a:spLocks noGrp="1"/>
          </p:cNvSpPr>
          <p:nvPr>
            <p:ph type="sldNum" sz="quarter" idx="5"/>
          </p:nvPr>
        </p:nvSpPr>
        <p:spPr/>
        <p:txBody>
          <a:bodyPr/>
          <a:lstStyle/>
          <a:p>
            <a:pPr>
              <a:defRPr/>
            </a:pPr>
            <a:fld id="{2923B3AC-14BD-4318-9299-47377EB91569}" type="slidenum">
              <a:rPr lang="en-US" smtClean="0"/>
              <a:pPr>
                <a:defRPr/>
              </a:pPr>
              <a:t>33</a:t>
            </a:fld>
            <a:endParaRPr lang="en-US"/>
          </a:p>
        </p:txBody>
      </p:sp>
    </p:spTree>
    <p:extLst>
      <p:ext uri="{BB962C8B-B14F-4D97-AF65-F5344CB8AC3E}">
        <p14:creationId xmlns:p14="http://schemas.microsoft.com/office/powerpoint/2010/main" val="38779877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r>
              <a:rPr lang="en-AU" smtClean="0"/>
              <a:t>Cross-over designs are not appropriate for every study. In order for the results in the first period and second period to be comparable, we need to assume that nothing else is affecting the participants’ responses over time. So, we need to assume that the condition the participants have is stable over time, and not deteriorating or fluctuating, which is true of many chronic conditions.</a:t>
            </a:r>
          </a:p>
          <a:p>
            <a:endParaRPr lang="en-AU" smtClean="0"/>
          </a:p>
          <a:p>
            <a:r>
              <a:rPr lang="en-AU" smtClean="0"/>
              <a:t>We also need to assume that the outcomes we’re trying to measure are short-term – for example, the short-term relief of symptoms such as pain. We don’t want the first intervention to still be having an effect when we try to measure the effect of the second intervention. You need a sufficient wash-out period after the first intervention to assume that the patient is back to their baseline condition before the second intervention period begins. If the first intervention causes a permanent change, such as death or a complete cure, or if it has a long-lasting effect on any outcome, then a cross-over design may not be appropriate.</a:t>
            </a:r>
          </a:p>
          <a:p>
            <a:endParaRPr lang="en-AU" smtClean="0"/>
          </a:p>
          <a:p>
            <a:r>
              <a:rPr lang="en-AU" smtClean="0"/>
              <a:t>If there are problems with a possible carryover effect, then it may still be appropriate to only report the first period of the trial, and exclude any data from the second or later periods. In this case, we analyse the data just as we would for an ordinary parallel trial. You may not always be able to do this – separate information for the first period is not always provided in the written reports, and where it is provided it may be done selectively – that is, it’s more likely to be provided if it shows a significant result.</a:t>
            </a:r>
          </a:p>
          <a:p>
            <a:endParaRPr lang="en-AU" smtClean="0"/>
          </a:p>
          <a:p>
            <a:r>
              <a:rPr lang="en-AU" smtClean="0"/>
              <a:t>Where we don’t have any of these problems, however, and we decide that a cross-over trial is fine, then it’s a shame not to use all the periods, all the information we learn from the trial, and take advantage of the within-person comparison. So how do we best do this?</a:t>
            </a:r>
          </a:p>
        </p:txBody>
      </p:sp>
      <p:sp>
        <p:nvSpPr>
          <p:cNvPr id="4" name="Slide Number Placeholder 3"/>
          <p:cNvSpPr>
            <a:spLocks noGrp="1"/>
          </p:cNvSpPr>
          <p:nvPr>
            <p:ph type="sldNum" sz="quarter" idx="5"/>
          </p:nvPr>
        </p:nvSpPr>
        <p:spPr/>
        <p:txBody>
          <a:bodyPr/>
          <a:lstStyle/>
          <a:p>
            <a:pPr>
              <a:defRPr/>
            </a:pPr>
            <a:fld id="{7E63E04B-7E20-42A8-9BBA-FC32687D9308}" type="slidenum">
              <a:rPr lang="en-US" smtClean="0"/>
              <a:pPr>
                <a:defRPr/>
              </a:pPr>
              <a:t>34</a:t>
            </a:fld>
            <a:endParaRPr lang="en-US"/>
          </a:p>
        </p:txBody>
      </p:sp>
    </p:spTree>
    <p:extLst>
      <p:ext uri="{BB962C8B-B14F-4D97-AF65-F5344CB8AC3E}">
        <p14:creationId xmlns:p14="http://schemas.microsoft.com/office/powerpoint/2010/main" val="16910527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r>
              <a:rPr lang="en-AU" smtClean="0"/>
              <a:t>We could analyse cross-over trials in the same way as parallel studies, comparing the total results from the intervention to the total results from the control, and you will often see these results reported. This is ok, but it doesn’t take the within-person design into account. One of the benefits of using a cross-over design is that sequential measurements taken in individuals are more correlated than using separate groups of individuals to compare interventions.  Removing the effect of between-person variation from our results gives us greater precision, requiring smaller sample sizes. If we don’t take this correlation into account, the smaller sample sizes will mean the studies get too little weight in the meta-analysis. Although this is a conservative error, under-weighting rather than over-weighting the study, it’s not ideal.</a:t>
            </a:r>
          </a:p>
          <a:p>
            <a:endParaRPr lang="en-AU" smtClean="0"/>
          </a:p>
          <a:p>
            <a:r>
              <a:rPr lang="en-AU" smtClean="0"/>
              <a:t>It’s also important to note that we can encounter this kind of effect in individually randomised trials. When we were thinking about clustering, we thought about the example of people who might have two knees, or several teeth receiving treatment, which forms a kind of cluster. If each body part within an individual is randomised separately,  such as one knee receiving standard treatment and the other receiving the new experimental replacement joint, then the correlation between those joints within an individual can be considered as a kind of cross-over trial.</a:t>
            </a:r>
          </a:p>
        </p:txBody>
      </p:sp>
      <p:sp>
        <p:nvSpPr>
          <p:cNvPr id="4" name="Slide Number Placeholder 3"/>
          <p:cNvSpPr>
            <a:spLocks noGrp="1"/>
          </p:cNvSpPr>
          <p:nvPr>
            <p:ph type="sldNum" sz="quarter" idx="5"/>
          </p:nvPr>
        </p:nvSpPr>
        <p:spPr/>
        <p:txBody>
          <a:bodyPr/>
          <a:lstStyle/>
          <a:p>
            <a:pPr>
              <a:defRPr/>
            </a:pPr>
            <a:fld id="{0457693C-1346-42EC-BC14-BE1ECCC756D4}" type="slidenum">
              <a:rPr lang="en-US" smtClean="0"/>
              <a:pPr>
                <a:defRPr/>
              </a:pPr>
              <a:t>35</a:t>
            </a:fld>
            <a:endParaRPr lang="en-US"/>
          </a:p>
        </p:txBody>
      </p:sp>
    </p:spTree>
    <p:extLst>
      <p:ext uri="{BB962C8B-B14F-4D97-AF65-F5344CB8AC3E}">
        <p14:creationId xmlns:p14="http://schemas.microsoft.com/office/powerpoint/2010/main" val="39582052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r>
              <a:rPr lang="en-AU" dirty="0" smtClean="0"/>
              <a:t>As always, the approach you take is likely to be limited by the level of detail reported in the study. Come studies may appropriately take the correlation into account using a paired analysis, measuring the difference for each participant between the intervention and control conditions, and summarising these, e.g. as a mean difference. If so, you can go ahead and use the results as they are. If you have a group of studies reporting data this way, you can use the generic inverse variance method to </a:t>
            </a:r>
            <a:r>
              <a:rPr lang="en-AU" dirty="0" err="1" smtClean="0"/>
              <a:t>Metaanalyse</a:t>
            </a:r>
            <a:r>
              <a:rPr lang="en-AU" dirty="0" smtClean="0"/>
              <a:t> them.</a:t>
            </a:r>
          </a:p>
          <a:p>
            <a:endParaRPr lang="en-AU" dirty="0" smtClean="0"/>
          </a:p>
          <a:p>
            <a:r>
              <a:rPr lang="en-AU" dirty="0" smtClean="0"/>
              <a:t>If the study does not take correlation into account, for example if they just give you the mean result for all participants in the intervention condition, and the mean result in the control condition, then as for cluster-randomised trials, you may be able to adjust the data yourself, and if comparable data are available, you can combine these studies with other studies in your meta-analysis. Consult Chapter 16 of the Handbook and get statistical advice before proceeding. However you proceed, be careful to always clearly identify cross-over studies in your analysis, and explain clearly how you have dealt with them.</a:t>
            </a:r>
          </a:p>
        </p:txBody>
      </p:sp>
      <p:sp>
        <p:nvSpPr>
          <p:cNvPr id="4" name="Slide Number Placeholder 3"/>
          <p:cNvSpPr>
            <a:spLocks noGrp="1"/>
          </p:cNvSpPr>
          <p:nvPr>
            <p:ph type="sldNum" sz="quarter" idx="5"/>
          </p:nvPr>
        </p:nvSpPr>
        <p:spPr/>
        <p:txBody>
          <a:bodyPr/>
          <a:lstStyle/>
          <a:p>
            <a:pPr>
              <a:defRPr/>
            </a:pPr>
            <a:fld id="{DB141EEB-48FE-4C0E-A278-913D16B91C51}" type="slidenum">
              <a:rPr lang="en-US" smtClean="0"/>
              <a:pPr>
                <a:defRPr/>
              </a:pPr>
              <a:t>36</a:t>
            </a:fld>
            <a:endParaRPr lang="en-US"/>
          </a:p>
        </p:txBody>
      </p:sp>
    </p:spTree>
    <p:extLst>
      <p:ext uri="{BB962C8B-B14F-4D97-AF65-F5344CB8AC3E}">
        <p14:creationId xmlns:p14="http://schemas.microsoft.com/office/powerpoint/2010/main" val="18359601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r>
              <a:rPr lang="en-AU" smtClean="0"/>
              <a:t>As before, here’s an example of a forest plot containing some cross-over trials - Johnson, Chua, Noseda and Jankelson - and some ordinary RCTs, for a review of opioids for breathlessness in palliative care. This forest plot just treats all the studies as parallel, not taking the correlation into account.</a:t>
            </a:r>
          </a:p>
        </p:txBody>
      </p:sp>
      <p:sp>
        <p:nvSpPr>
          <p:cNvPr id="4" name="Slide Number Placeholder 3"/>
          <p:cNvSpPr>
            <a:spLocks noGrp="1"/>
          </p:cNvSpPr>
          <p:nvPr>
            <p:ph type="sldNum" sz="quarter" idx="5"/>
          </p:nvPr>
        </p:nvSpPr>
        <p:spPr/>
        <p:txBody>
          <a:bodyPr/>
          <a:lstStyle/>
          <a:p>
            <a:pPr>
              <a:defRPr/>
            </a:pPr>
            <a:fld id="{88BBB2F7-4265-4B2E-B0EB-888F4DF7D81D}" type="slidenum">
              <a:rPr lang="en-US" smtClean="0"/>
              <a:pPr>
                <a:defRPr/>
              </a:pPr>
              <a:t>37</a:t>
            </a:fld>
            <a:endParaRPr lang="en-US"/>
          </a:p>
        </p:txBody>
      </p:sp>
    </p:spTree>
    <p:extLst>
      <p:ext uri="{BB962C8B-B14F-4D97-AF65-F5344CB8AC3E}">
        <p14:creationId xmlns:p14="http://schemas.microsoft.com/office/powerpoint/2010/main" val="15239504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r>
              <a:rPr lang="en-AU" smtClean="0"/>
              <a:t>If we adjust the cross-over trials, we can see that the confidence intervals get a lot narrower. This also means they get more weight in the meta-analysis. Although the overall effect estimate doesn’t change much, it also gets a lot more precise after the adjustment – the confidence interval has halved.</a:t>
            </a:r>
          </a:p>
          <a:p>
            <a:endParaRPr lang="en-AU" smtClean="0"/>
          </a:p>
          <a:p>
            <a:r>
              <a:rPr lang="en-AU" smtClean="0"/>
              <a:t>Again, as before, it’s ok to combine cross-over and parallel RCTs this way, although it’s also a good idea to explore whether the study designs are giving different results.</a:t>
            </a:r>
          </a:p>
        </p:txBody>
      </p:sp>
      <p:sp>
        <p:nvSpPr>
          <p:cNvPr id="4" name="Slide Number Placeholder 3"/>
          <p:cNvSpPr>
            <a:spLocks noGrp="1"/>
          </p:cNvSpPr>
          <p:nvPr>
            <p:ph type="sldNum" sz="quarter" idx="5"/>
          </p:nvPr>
        </p:nvSpPr>
        <p:spPr/>
        <p:txBody>
          <a:bodyPr/>
          <a:lstStyle/>
          <a:p>
            <a:pPr>
              <a:defRPr/>
            </a:pPr>
            <a:fld id="{A31C52CD-AEDB-4C70-A317-48F79E0F72FE}" type="slidenum">
              <a:rPr lang="en-US" smtClean="0"/>
              <a:pPr>
                <a:defRPr/>
              </a:pPr>
              <a:t>38</a:t>
            </a:fld>
            <a:endParaRPr lang="en-US"/>
          </a:p>
        </p:txBody>
      </p:sp>
    </p:spTree>
    <p:extLst>
      <p:ext uri="{BB962C8B-B14F-4D97-AF65-F5344CB8AC3E}">
        <p14:creationId xmlns:p14="http://schemas.microsoft.com/office/powerpoint/2010/main" val="15650448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AU" dirty="0" smtClean="0"/>
              <a:t>Finally, we should mention that some reviews will also incorporate non-randomised studies, including:</a:t>
            </a:r>
          </a:p>
          <a:p>
            <a:pPr marL="179611" indent="-179611">
              <a:buFont typeface="Arial" pitchFamily="34" charset="0"/>
              <a:buChar char="•"/>
              <a:defRPr/>
            </a:pPr>
            <a:r>
              <a:rPr lang="en-AU" dirty="0" smtClean="0"/>
              <a:t>controlled before-and-after studies and interrupted time series where RCTs may not be practical</a:t>
            </a:r>
          </a:p>
          <a:p>
            <a:pPr marL="179611" indent="-179611">
              <a:buFont typeface="Arial" pitchFamily="34" charset="0"/>
              <a:buChar char="•"/>
              <a:defRPr/>
            </a:pPr>
            <a:r>
              <a:rPr lang="en-AU" dirty="0" smtClean="0"/>
              <a:t>cohort or other observational designs for long-term and rare adverse effects</a:t>
            </a:r>
          </a:p>
          <a:p>
            <a:pPr marL="179611" indent="-179611">
              <a:buFont typeface="Arial" pitchFamily="34" charset="0"/>
              <a:buChar char="•"/>
              <a:defRPr/>
            </a:pPr>
            <a:r>
              <a:rPr lang="en-AU" dirty="0" smtClean="0"/>
              <a:t>economic evaluations</a:t>
            </a:r>
          </a:p>
          <a:p>
            <a:pPr marL="179611" indent="-179611">
              <a:buFont typeface="Arial" pitchFamily="34" charset="0"/>
              <a:buChar char="•"/>
              <a:defRPr/>
            </a:pPr>
            <a:r>
              <a:rPr lang="en-AU" dirty="0" smtClean="0"/>
              <a:t>qualitative research.</a:t>
            </a:r>
          </a:p>
          <a:p>
            <a:pPr>
              <a:defRPr/>
            </a:pPr>
            <a:endParaRPr lang="en-AU" dirty="0" smtClean="0"/>
          </a:p>
          <a:p>
            <a:pPr>
              <a:defRPr/>
            </a:pPr>
            <a:r>
              <a:rPr lang="en-AU" dirty="0" smtClean="0"/>
              <a:t>If you plan to include these designs in your review, be aware that different methods for analysis of their results apply, so consult the Handbook and get advice before you proceed.</a:t>
            </a:r>
          </a:p>
        </p:txBody>
      </p:sp>
      <p:sp>
        <p:nvSpPr>
          <p:cNvPr id="4" name="Slide Number Placeholder 3"/>
          <p:cNvSpPr>
            <a:spLocks noGrp="1"/>
          </p:cNvSpPr>
          <p:nvPr>
            <p:ph type="sldNum" sz="quarter" idx="5"/>
          </p:nvPr>
        </p:nvSpPr>
        <p:spPr/>
        <p:txBody>
          <a:bodyPr/>
          <a:lstStyle/>
          <a:p>
            <a:pPr>
              <a:defRPr/>
            </a:pPr>
            <a:fld id="{F5DFF514-E030-40B6-9BBD-3D65FBD18F08}" type="slidenum">
              <a:rPr lang="en-US" smtClean="0"/>
              <a:pPr>
                <a:defRPr/>
              </a:pPr>
              <a:t>39</a:t>
            </a:fld>
            <a:endParaRPr lang="en-US"/>
          </a:p>
        </p:txBody>
      </p:sp>
    </p:spTree>
    <p:extLst>
      <p:ext uri="{BB962C8B-B14F-4D97-AF65-F5344CB8AC3E}">
        <p14:creationId xmlns:p14="http://schemas.microsoft.com/office/powerpoint/2010/main" val="1336673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lvl="2" defTabSz="957263"/>
            <a:r>
              <a:rPr lang="en-AU" dirty="0" smtClean="0"/>
              <a:t>In many studies, we don’t have data summarising the results for the separate intervention groups, such as individual event numbers for dichotomous outcomes, or means and SDs for continuous outcomes. Many studies just report an overall effect estimate. This could be one of the effect estimates we’ve talked about before, such as an RR, OR </a:t>
            </a:r>
            <a:r>
              <a:rPr lang="en-AU" dirty="0" err="1" smtClean="0"/>
              <a:t>or</a:t>
            </a:r>
            <a:r>
              <a:rPr lang="en-AU" dirty="0" smtClean="0"/>
              <a:t> MD. It might be an adjusted odds ratio following a regression analysis (in which case don’t forget to record which factors have been adjusted for). It might be adjusted for study design issues, such as cluster or cross-over trials, which we will discuss shortly. It might be a non-randomised study, such as an interrupted time series design, measuring the change in level and slope of a particular characteristic over time, or a special outcome type such as hazard ratios for time-to-event data.</a:t>
            </a:r>
          </a:p>
          <a:p>
            <a:pPr marL="0" lvl="2" defTabSz="957263"/>
            <a:endParaRPr lang="en-AU" dirty="0" smtClean="0"/>
          </a:p>
          <a:p>
            <a:pPr marL="0" lvl="2" defTabSz="957263"/>
            <a:r>
              <a:rPr lang="en-AU" dirty="0" smtClean="0"/>
              <a:t>The good news is, we do have a method to </a:t>
            </a:r>
            <a:r>
              <a:rPr lang="en-AU" dirty="0" err="1" smtClean="0"/>
              <a:t>Metaanalyse</a:t>
            </a:r>
            <a:r>
              <a:rPr lang="en-AU" dirty="0" smtClean="0"/>
              <a:t> any of these statistics.</a:t>
            </a:r>
          </a:p>
        </p:txBody>
      </p:sp>
      <p:sp>
        <p:nvSpPr>
          <p:cNvPr id="4" name="Slide Number Placeholder 3"/>
          <p:cNvSpPr>
            <a:spLocks noGrp="1"/>
          </p:cNvSpPr>
          <p:nvPr>
            <p:ph type="sldNum" sz="quarter" idx="5"/>
          </p:nvPr>
        </p:nvSpPr>
        <p:spPr/>
        <p:txBody>
          <a:bodyPr/>
          <a:lstStyle/>
          <a:p>
            <a:pPr>
              <a:defRPr/>
            </a:pPr>
            <a:fld id="{EF9AAC40-D809-4CC7-8353-1CA7262AEBE0}" type="slidenum">
              <a:rPr lang="en-US" smtClean="0"/>
              <a:pPr>
                <a:defRPr/>
              </a:pPr>
              <a:t>4</a:t>
            </a:fld>
            <a:endParaRPr lang="en-US"/>
          </a:p>
        </p:txBody>
      </p:sp>
    </p:spTree>
    <p:extLst>
      <p:ext uri="{BB962C8B-B14F-4D97-AF65-F5344CB8AC3E}">
        <p14:creationId xmlns:p14="http://schemas.microsoft.com/office/powerpoint/2010/main" val="5832351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fr-FR" smtClean="0"/>
          </a:p>
        </p:txBody>
      </p:sp>
      <p:sp>
        <p:nvSpPr>
          <p:cNvPr id="4" name="Slide Number Placeholder 3"/>
          <p:cNvSpPr>
            <a:spLocks noGrp="1"/>
          </p:cNvSpPr>
          <p:nvPr>
            <p:ph type="sldNum" sz="quarter" idx="5"/>
          </p:nvPr>
        </p:nvSpPr>
        <p:spPr/>
        <p:txBody>
          <a:bodyPr/>
          <a:lstStyle/>
          <a:p>
            <a:pPr>
              <a:defRPr/>
            </a:pPr>
            <a:fld id="{CCD34C8A-DE12-4C4D-B3E0-16E3EAB8F295}" type="slidenum">
              <a:rPr lang="en-US" smtClean="0"/>
              <a:pPr>
                <a:defRPr/>
              </a:pPr>
              <a:t>40</a:t>
            </a:fld>
            <a:endParaRPr lang="en-US"/>
          </a:p>
        </p:txBody>
      </p:sp>
    </p:spTree>
    <p:extLst>
      <p:ext uri="{BB962C8B-B14F-4D97-AF65-F5344CB8AC3E}">
        <p14:creationId xmlns:p14="http://schemas.microsoft.com/office/powerpoint/2010/main" val="27577070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6F2770D-9DB8-4A57-807C-AC1B3920A0FB}" type="slidenum">
              <a:rPr lang="en-US"/>
              <a:pPr>
                <a:defRPr/>
              </a:pPr>
              <a:t>41</a:t>
            </a:fld>
            <a:endParaRPr 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endParaRPr lang="en-AU" smtClean="0"/>
          </a:p>
        </p:txBody>
      </p:sp>
    </p:spTree>
    <p:extLst>
      <p:ext uri="{BB962C8B-B14F-4D97-AF65-F5344CB8AC3E}">
        <p14:creationId xmlns:p14="http://schemas.microsoft.com/office/powerpoint/2010/main" val="6842449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fr-FR" smtClean="0"/>
          </a:p>
        </p:txBody>
      </p:sp>
      <p:sp>
        <p:nvSpPr>
          <p:cNvPr id="4" name="Slide Number Placeholder 3"/>
          <p:cNvSpPr>
            <a:spLocks noGrp="1"/>
          </p:cNvSpPr>
          <p:nvPr>
            <p:ph type="sldNum" sz="quarter" idx="5"/>
          </p:nvPr>
        </p:nvSpPr>
        <p:spPr/>
        <p:txBody>
          <a:bodyPr/>
          <a:lstStyle/>
          <a:p>
            <a:pPr>
              <a:defRPr/>
            </a:pPr>
            <a:fld id="{EEEA87D7-D67D-4A01-8622-3CC101C80262}" type="slidenum">
              <a:rPr lang="en-US" smtClean="0"/>
              <a:pPr>
                <a:defRPr/>
              </a:pPr>
              <a:t>42</a:t>
            </a:fld>
            <a:endParaRPr lang="en-US"/>
          </a:p>
        </p:txBody>
      </p:sp>
    </p:spTree>
    <p:extLst>
      <p:ext uri="{BB962C8B-B14F-4D97-AF65-F5344CB8AC3E}">
        <p14:creationId xmlns:p14="http://schemas.microsoft.com/office/powerpoint/2010/main" val="1778988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marL="0" lvl="2" defTabSz="957263"/>
            <a:r>
              <a:rPr lang="en-AU" smtClean="0"/>
              <a:t>The generic inverse-variance method (GIV) can be used for any overall effect estimate. ‘Generic’ just means we can use it for any statistic, and ‘inverse-variance’ means that the inverse of the variance is used to weight the statistics in the meta-analysis, just we can do for dichotomous and continuous outcomes. if other studies do have individual data, will have to calculate effect estimate &amp; SE for them all (can do using RM5, convert 95% Cis to SE, then combine all using GIV)</a:t>
            </a:r>
          </a:p>
        </p:txBody>
      </p:sp>
      <p:sp>
        <p:nvSpPr>
          <p:cNvPr id="4" name="Slide Number Placeholder 3"/>
          <p:cNvSpPr>
            <a:spLocks noGrp="1"/>
          </p:cNvSpPr>
          <p:nvPr>
            <p:ph type="sldNum" sz="quarter" idx="5"/>
          </p:nvPr>
        </p:nvSpPr>
        <p:spPr/>
        <p:txBody>
          <a:bodyPr/>
          <a:lstStyle/>
          <a:p>
            <a:pPr>
              <a:defRPr/>
            </a:pPr>
            <a:fld id="{01AB08B6-118F-43D9-AEEB-3FF6169C67B2}" type="slidenum">
              <a:rPr lang="en-US" smtClean="0"/>
              <a:pPr>
                <a:defRPr/>
              </a:pPr>
              <a:t>5</a:t>
            </a:fld>
            <a:endParaRPr lang="en-US"/>
          </a:p>
        </p:txBody>
      </p:sp>
    </p:spTree>
    <p:extLst>
      <p:ext uri="{BB962C8B-B14F-4D97-AF65-F5344CB8AC3E}">
        <p14:creationId xmlns:p14="http://schemas.microsoft.com/office/powerpoint/2010/main" val="2033467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AU" smtClean="0"/>
              <a:t>To use this method in RevMan, you’ll need to identify the statistic that you’d like to analyse this way, whether an OR, HR, etc. You’ll need to have two or more studies that report this effect estimate, or alternatively you may be able to calculate the same effect estimate for each study. For example, if you have several studies reporting quality of life as an ordinary continuous outcome, and one that reports the MD without the separate group summary data, you can use RevMan to calculate the MD for each of the ordinary studies, and then use the GIV method to combine all the studies together.</a:t>
            </a:r>
          </a:p>
          <a:p>
            <a:endParaRPr lang="en-AU" smtClean="0"/>
          </a:p>
          <a:p>
            <a:r>
              <a:rPr lang="en-AU" smtClean="0"/>
              <a:t>For each study, you’ll need to enter the summary statistic you wish to use, and its standard error, in this case, NOT the SD. You just need those two numbers – you don’t even need to include the sample size, as this information is incorporated into the SE. If you don’t have the standard error, but you have some other data such as the SD and sample size, confidence intervals or P values, then RevMan can help you calculate the SE. There’s also further information in the Handbook these calculations (see sections 7.7.3.3 and 7.7.7, and the formulae handout provided with the presentation on Continuous data).</a:t>
            </a:r>
          </a:p>
        </p:txBody>
      </p:sp>
      <p:sp>
        <p:nvSpPr>
          <p:cNvPr id="4" name="Slide Number Placeholder 3"/>
          <p:cNvSpPr>
            <a:spLocks noGrp="1"/>
          </p:cNvSpPr>
          <p:nvPr>
            <p:ph type="sldNum" sz="quarter" idx="5"/>
          </p:nvPr>
        </p:nvSpPr>
        <p:spPr/>
        <p:txBody>
          <a:bodyPr/>
          <a:lstStyle/>
          <a:p>
            <a:pPr>
              <a:defRPr/>
            </a:pPr>
            <a:fld id="{D1F3DFB9-D17D-4682-8156-6AB582AEDBF0}" type="slidenum">
              <a:rPr lang="en-US" smtClean="0"/>
              <a:pPr>
                <a:defRPr/>
              </a:pPr>
              <a:t>6</a:t>
            </a:fld>
            <a:endParaRPr lang="en-US"/>
          </a:p>
        </p:txBody>
      </p:sp>
    </p:spTree>
    <p:extLst>
      <p:ext uri="{BB962C8B-B14F-4D97-AF65-F5344CB8AC3E}">
        <p14:creationId xmlns:p14="http://schemas.microsoft.com/office/powerpoint/2010/main" val="352278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n-AU" smtClean="0"/>
              <a:t>In Revman, you’ll need to add a new outcome, and select the ‘Generic Inverse Variance’ outcome type, instead of the usual dichotomous or continuous data.</a:t>
            </a:r>
          </a:p>
        </p:txBody>
      </p:sp>
      <p:sp>
        <p:nvSpPr>
          <p:cNvPr id="4" name="Slide Number Placeholder 3"/>
          <p:cNvSpPr>
            <a:spLocks noGrp="1"/>
          </p:cNvSpPr>
          <p:nvPr>
            <p:ph type="sldNum" sz="quarter" idx="5"/>
          </p:nvPr>
        </p:nvSpPr>
        <p:spPr/>
        <p:txBody>
          <a:bodyPr/>
          <a:lstStyle/>
          <a:p>
            <a:pPr>
              <a:defRPr/>
            </a:pPr>
            <a:fld id="{74845571-A58D-4707-8A24-5CA048E83AFC}" type="slidenum">
              <a:rPr lang="en-US" smtClean="0"/>
              <a:pPr>
                <a:defRPr/>
              </a:pPr>
              <a:t>7</a:t>
            </a:fld>
            <a:endParaRPr lang="en-US"/>
          </a:p>
        </p:txBody>
      </p:sp>
    </p:spTree>
    <p:extLst>
      <p:ext uri="{BB962C8B-B14F-4D97-AF65-F5344CB8AC3E}">
        <p14:creationId xmlns:p14="http://schemas.microsoft.com/office/powerpoint/2010/main" val="2620202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AU" smtClean="0"/>
              <a:t>You’ll then be able to choose which statistic you’re reporting – either one of the standard RevMan statistics, or you can select from a list of additional statistics, or you can enter your own label.</a:t>
            </a:r>
          </a:p>
        </p:txBody>
      </p:sp>
      <p:sp>
        <p:nvSpPr>
          <p:cNvPr id="4" name="Slide Number Placeholder 3"/>
          <p:cNvSpPr>
            <a:spLocks noGrp="1"/>
          </p:cNvSpPr>
          <p:nvPr>
            <p:ph type="sldNum" sz="quarter" idx="5"/>
          </p:nvPr>
        </p:nvSpPr>
        <p:spPr/>
        <p:txBody>
          <a:bodyPr/>
          <a:lstStyle/>
          <a:p>
            <a:pPr>
              <a:defRPr/>
            </a:pPr>
            <a:fld id="{3A5F2EA7-9993-4B66-843B-88976CD927F0}" type="slidenum">
              <a:rPr lang="en-US" smtClean="0"/>
              <a:pPr>
                <a:defRPr/>
              </a:pPr>
              <a:t>8</a:t>
            </a:fld>
            <a:endParaRPr lang="en-US"/>
          </a:p>
        </p:txBody>
      </p:sp>
    </p:spTree>
    <p:extLst>
      <p:ext uri="{BB962C8B-B14F-4D97-AF65-F5344CB8AC3E}">
        <p14:creationId xmlns:p14="http://schemas.microsoft.com/office/powerpoint/2010/main" val="3171529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r>
              <a:rPr lang="en-AU" smtClean="0"/>
              <a:t>RevMan will then create a data table for you. You can see that in this case we only have room to enter two numbers for each study – the statistic and its SE. In this case I’m using Hazard Ratios. On the forest plot, the squares representing the effect estimate for each study are red, to show that it’s a GIV outcome. Other than that, everything is much the same as other forest plots.</a:t>
            </a:r>
          </a:p>
        </p:txBody>
      </p:sp>
      <p:sp>
        <p:nvSpPr>
          <p:cNvPr id="4" name="Slide Number Placeholder 3"/>
          <p:cNvSpPr>
            <a:spLocks noGrp="1"/>
          </p:cNvSpPr>
          <p:nvPr>
            <p:ph type="sldNum" sz="quarter" idx="5"/>
          </p:nvPr>
        </p:nvSpPr>
        <p:spPr/>
        <p:txBody>
          <a:bodyPr/>
          <a:lstStyle/>
          <a:p>
            <a:pPr>
              <a:defRPr/>
            </a:pPr>
            <a:fld id="{A0AEC8A6-3C66-4B87-B068-81FB80EAB0FB}" type="slidenum">
              <a:rPr lang="en-US" smtClean="0"/>
              <a:pPr>
                <a:defRPr/>
              </a:pPr>
              <a:t>9</a:t>
            </a:fld>
            <a:endParaRPr lang="en-US"/>
          </a:p>
        </p:txBody>
      </p:sp>
    </p:spTree>
    <p:extLst>
      <p:ext uri="{BB962C8B-B14F-4D97-AF65-F5344CB8AC3E}">
        <p14:creationId xmlns:p14="http://schemas.microsoft.com/office/powerpoint/2010/main" val="35637368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0" y="6197600"/>
            <a:ext cx="7813675" cy="43815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4" name="Rectangle 3"/>
          <p:cNvSpPr/>
          <p:nvPr userDrawn="1"/>
        </p:nvSpPr>
        <p:spPr>
          <a:xfrm>
            <a:off x="8636000" y="6197600"/>
            <a:ext cx="508000" cy="43815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pic>
        <p:nvPicPr>
          <p:cNvPr id="5" name="Picture 19" descr="V:\ihsr\Cochrane\ACC\Logo\cochrane_logos\cclogo100x124.gif"/>
          <p:cNvPicPr>
            <a:picLocks noChangeAspect="1" noChangeArrowheads="1"/>
          </p:cNvPicPr>
          <p:nvPr userDrawn="1"/>
        </p:nvPicPr>
        <p:blipFill>
          <a:blip r:embed="rId2" cstate="print"/>
          <a:srcRect/>
          <a:stretch>
            <a:fillRect/>
          </a:stretch>
        </p:blipFill>
        <p:spPr bwMode="auto">
          <a:xfrm>
            <a:off x="7962900" y="6051550"/>
            <a:ext cx="590550" cy="731838"/>
          </a:xfrm>
          <a:prstGeom prst="rect">
            <a:avLst/>
          </a:prstGeom>
          <a:noFill/>
          <a:ln w="9525">
            <a:noFill/>
            <a:miter lim="800000"/>
            <a:headEnd/>
            <a:tailEnd/>
          </a:ln>
        </p:spPr>
      </p:pic>
      <p:pic>
        <p:nvPicPr>
          <p:cNvPr id="6" name="Picture 18" descr="FINAL_text.bmp"/>
          <p:cNvPicPr>
            <a:picLocks noChangeAspect="1"/>
          </p:cNvPicPr>
          <p:nvPr userDrawn="1"/>
        </p:nvPicPr>
        <p:blipFill>
          <a:blip r:embed="rId3" cstate="print"/>
          <a:srcRect/>
          <a:stretch>
            <a:fillRect/>
          </a:stretch>
        </p:blipFill>
        <p:spPr bwMode="auto">
          <a:xfrm>
            <a:off x="276225" y="304800"/>
            <a:ext cx="2744788" cy="781050"/>
          </a:xfrm>
          <a:prstGeom prst="rect">
            <a:avLst/>
          </a:prstGeom>
          <a:noFill/>
          <a:ln w="9525">
            <a:noFill/>
            <a:miter lim="800000"/>
            <a:headEnd/>
            <a:tailEnd/>
          </a:ln>
        </p:spPr>
      </p:pic>
      <p:sp>
        <p:nvSpPr>
          <p:cNvPr id="8" name="Title 6"/>
          <p:cNvSpPr txBox="1">
            <a:spLocks/>
          </p:cNvSpPr>
          <p:nvPr userDrawn="1"/>
        </p:nvSpPr>
        <p:spPr bwMode="auto">
          <a:xfrm>
            <a:off x="141288" y="2309813"/>
            <a:ext cx="8866187" cy="2058987"/>
          </a:xfrm>
          <a:prstGeom prst="rect">
            <a:avLst/>
          </a:prstGeom>
          <a:noFill/>
          <a:ln>
            <a:noFill/>
          </a:ln>
          <a:extLst/>
        </p:spPr>
        <p:txBody>
          <a:bodyPr/>
          <a:lstStyle>
            <a:lvl1pPr eaLnBrk="0" hangingPunct="0">
              <a:defRPr kumimoji="1" sz="2400">
                <a:solidFill>
                  <a:schemeClr val="tx1"/>
                </a:solidFill>
                <a:latin typeface="Times New Roman" pitchFamily="18" charset="0"/>
                <a:cs typeface="Arial" charset="0"/>
              </a:defRPr>
            </a:lvl1pPr>
            <a:lvl2pPr marL="742950" indent="-285750" eaLnBrk="0" hangingPunct="0">
              <a:defRPr kumimoji="1" sz="2400">
                <a:solidFill>
                  <a:schemeClr val="tx1"/>
                </a:solidFill>
                <a:latin typeface="Times New Roman" pitchFamily="18" charset="0"/>
                <a:cs typeface="Arial" charset="0"/>
              </a:defRPr>
            </a:lvl2pPr>
            <a:lvl3pPr marL="1143000" indent="-228600" eaLnBrk="0" hangingPunct="0">
              <a:defRPr kumimoji="1" sz="2400">
                <a:solidFill>
                  <a:schemeClr val="tx1"/>
                </a:solidFill>
                <a:latin typeface="Times New Roman" pitchFamily="18" charset="0"/>
                <a:cs typeface="Arial" charset="0"/>
              </a:defRPr>
            </a:lvl3pPr>
            <a:lvl4pPr marL="1600200" indent="-228600" eaLnBrk="0" hangingPunct="0">
              <a:defRPr kumimoji="1" sz="2400">
                <a:solidFill>
                  <a:schemeClr val="tx1"/>
                </a:solidFill>
                <a:latin typeface="Times New Roman" pitchFamily="18" charset="0"/>
                <a:cs typeface="Arial" charset="0"/>
              </a:defRPr>
            </a:lvl4pPr>
            <a:lvl5pPr marL="2057400" indent="-228600" eaLnBrk="0" hangingPunct="0">
              <a:defRPr kumimoji="1"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sz="2400">
                <a:solidFill>
                  <a:schemeClr val="tx1"/>
                </a:solidFill>
                <a:latin typeface="Times New Roman" pitchFamily="18" charset="0"/>
                <a:cs typeface="Arial" charset="0"/>
              </a:defRPr>
            </a:lvl9pPr>
          </a:lstStyle>
          <a:p>
            <a:pPr algn="ctr" eaLnBrk="1" hangingPunct="1">
              <a:lnSpc>
                <a:spcPts val="5400"/>
              </a:lnSpc>
              <a:defRPr/>
            </a:pPr>
            <a:endParaRPr kumimoji="0" lang="en-AU" sz="6000" b="1" smtClean="0">
              <a:solidFill>
                <a:srgbClr val="0070C0"/>
              </a:solidFill>
              <a:latin typeface="Calibri" pitchFamily="34" charset="0"/>
            </a:endParaRPr>
          </a:p>
        </p:txBody>
      </p:sp>
      <p:sp>
        <p:nvSpPr>
          <p:cNvPr id="7" name="Title 1"/>
          <p:cNvSpPr>
            <a:spLocks noGrp="1"/>
          </p:cNvSpPr>
          <p:nvPr>
            <p:ph type="ctrTitle"/>
          </p:nvPr>
        </p:nvSpPr>
        <p:spPr>
          <a:xfrm>
            <a:off x="685800" y="2130425"/>
            <a:ext cx="7772400" cy="1470025"/>
          </a:xfrm>
        </p:spPr>
        <p:txBody>
          <a:bodyPr/>
          <a:lstStyle>
            <a:lvl1pPr>
              <a:defRPr sz="6000" b="1"/>
            </a:lvl1pPr>
          </a:lstStyle>
          <a:p>
            <a:r>
              <a:rPr lang="en-US" smtClean="0"/>
              <a:t>Click to edit Master title style</a:t>
            </a:r>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0073" y="704280"/>
            <a:ext cx="8866909" cy="856665"/>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457200" y="1783921"/>
            <a:ext cx="8229600" cy="4130811"/>
          </a:xfrm>
        </p:spPr>
        <p:txBody>
          <a:bodyPr>
            <a:normAutofit/>
          </a:bodyPr>
          <a:lstStyle>
            <a:lvl1pPr>
              <a:defRPr sz="2600"/>
            </a:lvl1pPr>
            <a:lvl2pPr>
              <a:buFont typeface="Arial" pitchFamily="34" charset="0"/>
              <a:buChar cha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sz="900"/>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2250" y="760413"/>
            <a:ext cx="8699500" cy="809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Text Placeholder 2"/>
          <p:cNvSpPr>
            <a:spLocks noGrp="1"/>
          </p:cNvSpPr>
          <p:nvPr>
            <p:ph type="body" idx="1"/>
          </p:nvPr>
        </p:nvSpPr>
        <p:spPr bwMode="auto">
          <a:xfrm>
            <a:off x="457200" y="1838325"/>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a:p>
        </p:txBody>
      </p:sp>
      <p:cxnSp>
        <p:nvCxnSpPr>
          <p:cNvPr id="7" name="Straight Connector 6"/>
          <p:cNvCxnSpPr/>
          <p:nvPr/>
        </p:nvCxnSpPr>
        <p:spPr>
          <a:xfrm>
            <a:off x="1519238" y="534988"/>
            <a:ext cx="7643812" cy="1587"/>
          </a:xfrm>
          <a:prstGeom prst="line">
            <a:avLst/>
          </a:prstGeom>
          <a:ln w="31750">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030" name="Group 26"/>
          <p:cNvGrpSpPr>
            <a:grpSpLocks/>
          </p:cNvGrpSpPr>
          <p:nvPr/>
        </p:nvGrpSpPr>
        <p:grpSpPr bwMode="auto">
          <a:xfrm>
            <a:off x="214313" y="428625"/>
            <a:ext cx="1143000" cy="176213"/>
            <a:chOff x="214282" y="428604"/>
            <a:chExt cx="1143011" cy="175847"/>
          </a:xfrm>
        </p:grpSpPr>
        <p:sp>
          <p:nvSpPr>
            <p:cNvPr id="9" name="Oval 8"/>
            <p:cNvSpPr/>
            <p:nvPr/>
          </p:nvSpPr>
          <p:spPr>
            <a:xfrm flipH="1">
              <a:off x="455584" y="428604"/>
              <a:ext cx="176214" cy="175847"/>
            </a:xfrm>
            <a:prstGeom prst="ellipse">
              <a:avLst/>
            </a:prstGeom>
            <a:solidFill>
              <a:srgbClr val="00A65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10" name="Oval 9"/>
            <p:cNvSpPr/>
            <p:nvPr/>
          </p:nvSpPr>
          <p:spPr>
            <a:xfrm flipH="1">
              <a:off x="698474" y="428604"/>
              <a:ext cx="174627" cy="175847"/>
            </a:xfrm>
            <a:prstGeom prst="ellipse">
              <a:avLst/>
            </a:prstGeom>
            <a:solidFill>
              <a:srgbClr val="ED1C2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11" name="Oval 10"/>
            <p:cNvSpPr/>
            <p:nvPr/>
          </p:nvSpPr>
          <p:spPr>
            <a:xfrm flipH="1">
              <a:off x="939776" y="428604"/>
              <a:ext cx="176215" cy="175847"/>
            </a:xfrm>
            <a:prstGeom prst="ellipse">
              <a:avLst/>
            </a:prstGeom>
            <a:solidFill>
              <a:srgbClr val="FFF2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12" name="Oval 11"/>
            <p:cNvSpPr/>
            <p:nvPr/>
          </p:nvSpPr>
          <p:spPr>
            <a:xfrm flipH="1">
              <a:off x="1181078" y="428604"/>
              <a:ext cx="176215" cy="175847"/>
            </a:xfrm>
            <a:prstGeom prst="ellipse">
              <a:avLst/>
            </a:prstGeom>
            <a:solidFill>
              <a:srgbClr val="00AEE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sp>
          <p:nvSpPr>
            <p:cNvPr id="13" name="Oval 12"/>
            <p:cNvSpPr/>
            <p:nvPr/>
          </p:nvSpPr>
          <p:spPr>
            <a:xfrm flipH="1">
              <a:off x="214282" y="428604"/>
              <a:ext cx="176214" cy="175847"/>
            </a:xfrm>
            <a:prstGeom prst="ellipse">
              <a:avLst/>
            </a:prstGeom>
            <a:solidFill>
              <a:srgbClr val="E7008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AU"/>
            </a:p>
          </p:txBody>
        </p:sp>
      </p:grpSp>
      <p:grpSp>
        <p:nvGrpSpPr>
          <p:cNvPr id="1031" name="Group 16"/>
          <p:cNvGrpSpPr>
            <a:grpSpLocks noChangeAspect="1"/>
          </p:cNvGrpSpPr>
          <p:nvPr/>
        </p:nvGrpSpPr>
        <p:grpSpPr bwMode="auto">
          <a:xfrm>
            <a:off x="5672138" y="6246813"/>
            <a:ext cx="3378200" cy="525462"/>
            <a:chOff x="4343400" y="6105896"/>
            <a:chExt cx="4672013" cy="725116"/>
          </a:xfrm>
        </p:grpSpPr>
        <p:sp>
          <p:nvSpPr>
            <p:cNvPr id="15" name="Title 1"/>
            <p:cNvSpPr txBox="1">
              <a:spLocks/>
            </p:cNvSpPr>
            <p:nvPr/>
          </p:nvSpPr>
          <p:spPr bwMode="auto">
            <a:xfrm>
              <a:off x="4343400" y="6278959"/>
              <a:ext cx="3951891" cy="552053"/>
            </a:xfrm>
            <a:prstGeom prst="rect">
              <a:avLst/>
            </a:prstGeom>
          </p:spPr>
          <p:txBody>
            <a:bodyPr bIns="46800" anchor="b">
              <a:normAutofit fontScale="55000" lnSpcReduction="20000"/>
            </a:bodyPr>
            <a:lstStyle/>
            <a:p>
              <a:pPr algn="r" fontAlgn="auto">
                <a:spcAft>
                  <a:spcPts val="0"/>
                </a:spcAft>
                <a:defRPr/>
              </a:pPr>
              <a:r>
                <a:rPr lang="en-AU" sz="4400" dirty="0">
                  <a:solidFill>
                    <a:srgbClr val="E6E6E6"/>
                  </a:solidFill>
                  <a:latin typeface="+mj-lt"/>
                  <a:ea typeface="+mj-ea"/>
                  <a:cs typeface="+mj-cs"/>
                </a:rPr>
                <a:t>cochrane training</a:t>
              </a:r>
            </a:p>
          </p:txBody>
        </p:sp>
        <p:pic>
          <p:nvPicPr>
            <p:cNvPr id="1033" name="Picture 16" descr="FINAL.bmp"/>
            <p:cNvPicPr>
              <a:picLocks noChangeAspect="1"/>
            </p:cNvPicPr>
            <p:nvPr userDrawn="1"/>
          </p:nvPicPr>
          <p:blipFill>
            <a:blip r:embed="rId5" cstate="print"/>
            <a:srcRect/>
            <a:stretch>
              <a:fillRect/>
            </a:stretch>
          </p:blipFill>
          <p:spPr bwMode="auto">
            <a:xfrm>
              <a:off x="8314122" y="6105896"/>
              <a:ext cx="701291" cy="696541"/>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Lst>
  <p:timing>
    <p:tnLst>
      <p:par>
        <p:cTn id="1" dur="indefinite" restart="never" nodeType="tmRoot"/>
      </p:par>
    </p:tnLst>
  </p:timing>
  <p:txStyles>
    <p:titleStyle>
      <a:lvl1pPr algn="ctr" rtl="0" eaLnBrk="0" fontAlgn="base" hangingPunct="0">
        <a:spcBef>
          <a:spcPct val="0"/>
        </a:spcBef>
        <a:spcAft>
          <a:spcPct val="0"/>
        </a:spcAft>
        <a:defRPr sz="4000" kern="1200">
          <a:solidFill>
            <a:srgbClr val="0070C0"/>
          </a:solidFill>
          <a:latin typeface="+mj-lt"/>
          <a:ea typeface="+mj-ea"/>
          <a:cs typeface="+mj-cs"/>
        </a:defRPr>
      </a:lvl1pPr>
      <a:lvl2pPr algn="ctr" rtl="0" eaLnBrk="0" fontAlgn="base" hangingPunct="0">
        <a:spcBef>
          <a:spcPct val="0"/>
        </a:spcBef>
        <a:spcAft>
          <a:spcPct val="0"/>
        </a:spcAft>
        <a:defRPr sz="4000">
          <a:solidFill>
            <a:srgbClr val="0070C0"/>
          </a:solidFill>
          <a:latin typeface="Calibri" pitchFamily="34" charset="0"/>
        </a:defRPr>
      </a:lvl2pPr>
      <a:lvl3pPr algn="ctr" rtl="0" eaLnBrk="0" fontAlgn="base" hangingPunct="0">
        <a:spcBef>
          <a:spcPct val="0"/>
        </a:spcBef>
        <a:spcAft>
          <a:spcPct val="0"/>
        </a:spcAft>
        <a:defRPr sz="4000">
          <a:solidFill>
            <a:srgbClr val="0070C0"/>
          </a:solidFill>
          <a:latin typeface="Calibri" pitchFamily="34" charset="0"/>
        </a:defRPr>
      </a:lvl3pPr>
      <a:lvl4pPr algn="ctr" rtl="0" eaLnBrk="0" fontAlgn="base" hangingPunct="0">
        <a:spcBef>
          <a:spcPct val="0"/>
        </a:spcBef>
        <a:spcAft>
          <a:spcPct val="0"/>
        </a:spcAft>
        <a:defRPr sz="4000">
          <a:solidFill>
            <a:srgbClr val="0070C0"/>
          </a:solidFill>
          <a:latin typeface="Calibri" pitchFamily="34" charset="0"/>
        </a:defRPr>
      </a:lvl4pPr>
      <a:lvl5pPr algn="ctr" rtl="0" eaLnBrk="0" fontAlgn="base" hangingPunct="0">
        <a:spcBef>
          <a:spcPct val="0"/>
        </a:spcBef>
        <a:spcAft>
          <a:spcPct val="0"/>
        </a:spcAft>
        <a:defRPr sz="4000">
          <a:solidFill>
            <a:srgbClr val="0070C0"/>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cochrane-handbook.org/"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ctrTitle"/>
          </p:nvPr>
        </p:nvSpPr>
        <p:spPr/>
        <p:txBody>
          <a:bodyPr/>
          <a:lstStyle/>
          <a:p>
            <a:pPr eaLnBrk="1" hangingPunct="1"/>
            <a:r>
              <a:rPr lang="en-AU" dirty="0" smtClean="0"/>
              <a:t>Analyse </a:t>
            </a:r>
            <a:r>
              <a:rPr lang="en-AU" dirty="0" err="1" smtClean="0"/>
              <a:t>untypischer</a:t>
            </a:r>
            <a:r>
              <a:rPr lang="en-AU" dirty="0" smtClean="0"/>
              <a:t> </a:t>
            </a:r>
            <a:r>
              <a:rPr lang="en-AU" dirty="0" err="1" smtClean="0"/>
              <a:t>Daten</a:t>
            </a:r>
            <a:r>
              <a:rPr lang="en-AU" dirty="0" smtClean="0"/>
              <a:t> und </a:t>
            </a:r>
            <a:r>
              <a:rPr lang="en-AU" dirty="0" err="1" smtClean="0"/>
              <a:t>Studiendesigns</a:t>
            </a:r>
            <a:endParaRPr lang="en-AU"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20650" y="704850"/>
            <a:ext cx="8866188" cy="855663"/>
          </a:xfrm>
        </p:spPr>
        <p:txBody>
          <a:bodyPr/>
          <a:lstStyle/>
          <a:p>
            <a:pPr eaLnBrk="1" hangingPunct="1"/>
            <a:r>
              <a:rPr lang="en-AU" dirty="0" err="1" smtClean="0"/>
              <a:t>Vorsicht</a:t>
            </a:r>
            <a:r>
              <a:rPr lang="en-AU" dirty="0" smtClean="0"/>
              <a:t> </a:t>
            </a:r>
            <a:r>
              <a:rPr lang="en-AU" dirty="0" err="1" smtClean="0"/>
              <a:t>wenn</a:t>
            </a:r>
            <a:r>
              <a:rPr lang="en-AU" dirty="0" smtClean="0"/>
              <a:t> die </a:t>
            </a:r>
            <a:r>
              <a:rPr lang="en-AU" dirty="0" err="1" smtClean="0"/>
              <a:t>statistische</a:t>
            </a:r>
            <a:r>
              <a:rPr lang="en-AU" dirty="0" smtClean="0"/>
              <a:t> </a:t>
            </a:r>
            <a:r>
              <a:rPr lang="en-AU" dirty="0" err="1" smtClean="0"/>
              <a:t>Größe</a:t>
            </a:r>
            <a:r>
              <a:rPr lang="en-AU" dirty="0" smtClean="0"/>
              <a:t> </a:t>
            </a:r>
            <a:br>
              <a:rPr lang="en-AU" dirty="0" smtClean="0"/>
            </a:br>
            <a:r>
              <a:rPr lang="en-AU" dirty="0" err="1" smtClean="0"/>
              <a:t>als</a:t>
            </a:r>
            <a:r>
              <a:rPr lang="en-AU" dirty="0" smtClean="0"/>
              <a:t> </a:t>
            </a:r>
            <a:r>
              <a:rPr lang="en-AU" dirty="0" err="1" smtClean="0"/>
              <a:t>Verhältnis</a:t>
            </a:r>
            <a:r>
              <a:rPr lang="en-AU" dirty="0" smtClean="0"/>
              <a:t>(‘ratio’) </a:t>
            </a:r>
            <a:r>
              <a:rPr lang="en-AU" dirty="0" err="1" smtClean="0"/>
              <a:t>angegeben</a:t>
            </a:r>
            <a:r>
              <a:rPr lang="en-AU" dirty="0" smtClean="0"/>
              <a:t> </a:t>
            </a:r>
            <a:r>
              <a:rPr lang="en-AU" dirty="0" err="1" smtClean="0"/>
              <a:t>ist</a:t>
            </a:r>
            <a:endParaRPr lang="en-US" dirty="0" smtClean="0"/>
          </a:p>
        </p:txBody>
      </p:sp>
      <p:sp>
        <p:nvSpPr>
          <p:cNvPr id="14339" name="Rectangle 3"/>
          <p:cNvSpPr>
            <a:spLocks noGrp="1" noChangeArrowheads="1"/>
          </p:cNvSpPr>
          <p:nvPr>
            <p:ph idx="1"/>
          </p:nvPr>
        </p:nvSpPr>
        <p:spPr>
          <a:xfrm>
            <a:off x="457200" y="1784350"/>
            <a:ext cx="8229600" cy="4130675"/>
          </a:xfrm>
        </p:spPr>
        <p:txBody>
          <a:bodyPr>
            <a:normAutofit/>
          </a:bodyPr>
          <a:lstStyle/>
          <a:p>
            <a:pPr eaLnBrk="1" hangingPunct="1">
              <a:defRPr/>
            </a:pPr>
            <a:r>
              <a:rPr lang="en-AU" dirty="0" err="1" smtClean="0"/>
              <a:t>Verhältniswerte</a:t>
            </a:r>
            <a:r>
              <a:rPr lang="en-AU" dirty="0" smtClean="0"/>
              <a:t> </a:t>
            </a:r>
            <a:r>
              <a:rPr lang="en-AU" dirty="0" err="1" smtClean="0"/>
              <a:t>sind</a:t>
            </a:r>
            <a:r>
              <a:rPr lang="en-AU" dirty="0" smtClean="0"/>
              <a:t> </a:t>
            </a:r>
            <a:r>
              <a:rPr lang="en-AU" dirty="0" err="1" smtClean="0"/>
              <a:t>nicht</a:t>
            </a:r>
            <a:r>
              <a:rPr lang="en-AU" dirty="0" smtClean="0"/>
              <a:t> </a:t>
            </a:r>
            <a:r>
              <a:rPr lang="en-AU" dirty="0" err="1" smtClean="0"/>
              <a:t>normalverteilt</a:t>
            </a:r>
            <a:endParaRPr lang="en-AU" dirty="0" smtClean="0"/>
          </a:p>
          <a:p>
            <a:pPr eaLnBrk="1" hangingPunct="1">
              <a:defRPr/>
            </a:pPr>
            <a:r>
              <a:rPr lang="en-AU" dirty="0" smtClean="0"/>
              <a:t>In </a:t>
            </a:r>
            <a:r>
              <a:rPr lang="en-AU" dirty="0" err="1" smtClean="0"/>
              <a:t>RevMan</a:t>
            </a:r>
            <a:r>
              <a:rPr lang="en-AU" dirty="0" smtClean="0"/>
              <a:t> </a:t>
            </a:r>
            <a:r>
              <a:rPr lang="en-AU" dirty="0" err="1" smtClean="0"/>
              <a:t>müssen</a:t>
            </a:r>
            <a:r>
              <a:rPr lang="en-AU" dirty="0" smtClean="0"/>
              <a:t> </a:t>
            </a:r>
            <a:r>
              <a:rPr lang="en-AU" dirty="0" err="1" smtClean="0"/>
              <a:t>natürliche</a:t>
            </a:r>
            <a:r>
              <a:rPr lang="en-AU" dirty="0" smtClean="0"/>
              <a:t> </a:t>
            </a:r>
            <a:r>
              <a:rPr lang="en-AU" dirty="0" err="1" smtClean="0"/>
              <a:t>Logarithmen</a:t>
            </a:r>
            <a:r>
              <a:rPr lang="en-AU" dirty="0" smtClean="0"/>
              <a:t> </a:t>
            </a:r>
            <a:r>
              <a:rPr lang="en-AU" dirty="0" err="1" smtClean="0"/>
              <a:t>eingegeben</a:t>
            </a:r>
            <a:r>
              <a:rPr lang="en-AU" dirty="0" smtClean="0"/>
              <a:t> </a:t>
            </a:r>
            <a:r>
              <a:rPr lang="en-AU" dirty="0" err="1" smtClean="0"/>
              <a:t>werden</a:t>
            </a:r>
            <a:endParaRPr lang="en-AU" dirty="0" smtClean="0"/>
          </a:p>
          <a:p>
            <a:pPr lvl="1" eaLnBrk="1" hangingPunct="1">
              <a:buFont typeface="Arial" charset="0"/>
              <a:buChar char="•"/>
              <a:defRPr/>
            </a:pPr>
            <a:r>
              <a:rPr lang="en-AU" dirty="0" err="1" smtClean="0"/>
              <a:t>z.B</a:t>
            </a:r>
            <a:r>
              <a:rPr lang="en-AU" dirty="0" smtClean="0"/>
              <a:t>. log OR und SE der log OR</a:t>
            </a:r>
          </a:p>
          <a:p>
            <a:pPr lvl="1" eaLnBrk="1" hangingPunct="1">
              <a:buFont typeface="Arial" charset="0"/>
              <a:buChar char="•"/>
              <a:defRPr/>
            </a:pPr>
            <a:r>
              <a:rPr lang="en-AU" dirty="0" err="1" smtClean="0"/>
              <a:t>Vergewissern</a:t>
            </a:r>
            <a:r>
              <a:rPr lang="en-AU" dirty="0" smtClean="0"/>
              <a:t> </a:t>
            </a:r>
            <a:r>
              <a:rPr lang="en-AU" dirty="0" err="1" smtClean="0"/>
              <a:t>Sie</a:t>
            </a:r>
            <a:r>
              <a:rPr lang="en-AU" dirty="0" smtClean="0"/>
              <a:t> </a:t>
            </a:r>
            <a:r>
              <a:rPr lang="en-AU" dirty="0" err="1" smtClean="0"/>
              <a:t>sich</a:t>
            </a:r>
            <a:r>
              <a:rPr lang="en-AU" dirty="0" smtClean="0"/>
              <a:t>, ob die </a:t>
            </a:r>
            <a:r>
              <a:rPr lang="en-AU" dirty="0" err="1" smtClean="0"/>
              <a:t>Daten</a:t>
            </a:r>
            <a:r>
              <a:rPr lang="en-AU" dirty="0" smtClean="0"/>
              <a:t> in </a:t>
            </a:r>
            <a:r>
              <a:rPr lang="en-AU" dirty="0" err="1" smtClean="0"/>
              <a:t>der</a:t>
            </a:r>
            <a:r>
              <a:rPr lang="en-AU" dirty="0" smtClean="0"/>
              <a:t> </a:t>
            </a:r>
            <a:r>
              <a:rPr lang="en-AU" dirty="0" err="1" smtClean="0"/>
              <a:t>Publikation</a:t>
            </a:r>
            <a:r>
              <a:rPr lang="en-AU" dirty="0" smtClean="0"/>
              <a:t> </a:t>
            </a:r>
            <a:r>
              <a:rPr lang="en-AU" dirty="0" err="1" smtClean="0"/>
              <a:t>nicht</a:t>
            </a:r>
            <a:r>
              <a:rPr lang="en-AU" dirty="0" smtClean="0"/>
              <a:t> </a:t>
            </a:r>
            <a:r>
              <a:rPr lang="en-AU" dirty="0" err="1" smtClean="0"/>
              <a:t>schon</a:t>
            </a:r>
            <a:r>
              <a:rPr lang="en-AU" dirty="0" smtClean="0"/>
              <a:t> in </a:t>
            </a:r>
            <a:r>
              <a:rPr lang="en-AU" dirty="0" err="1" smtClean="0"/>
              <a:t>dieser</a:t>
            </a:r>
            <a:r>
              <a:rPr lang="en-AU" dirty="0" smtClean="0"/>
              <a:t> Form </a:t>
            </a:r>
            <a:r>
              <a:rPr lang="en-AU" dirty="0" err="1" smtClean="0"/>
              <a:t>angegeben</a:t>
            </a:r>
            <a:r>
              <a:rPr lang="en-AU" dirty="0" smtClean="0"/>
              <a:t> </a:t>
            </a:r>
            <a:r>
              <a:rPr lang="en-AU" dirty="0" err="1" smtClean="0"/>
              <a:t>sind</a:t>
            </a:r>
            <a:endParaRPr lang="en-AU" dirty="0" smtClean="0"/>
          </a:p>
          <a:p>
            <a:pPr lvl="1" eaLnBrk="1" hangingPunct="1">
              <a:buFont typeface="Arial" charset="0"/>
              <a:buChar char="•"/>
              <a:defRPr/>
            </a:pPr>
            <a:r>
              <a:rPr lang="en-AU" dirty="0" err="1" smtClean="0"/>
              <a:t>RevMan</a:t>
            </a:r>
            <a:r>
              <a:rPr lang="en-AU" dirty="0" smtClean="0"/>
              <a:t> </a:t>
            </a:r>
            <a:r>
              <a:rPr lang="en-AU" dirty="0" err="1" smtClean="0"/>
              <a:t>konvertiert</a:t>
            </a:r>
            <a:r>
              <a:rPr lang="en-AU" dirty="0" smtClean="0"/>
              <a:t> die </a:t>
            </a:r>
            <a:r>
              <a:rPr lang="en-AU" dirty="0" err="1" smtClean="0"/>
              <a:t>Resultate</a:t>
            </a:r>
            <a:r>
              <a:rPr lang="en-AU" dirty="0" smtClean="0"/>
              <a:t> </a:t>
            </a:r>
            <a:r>
              <a:rPr lang="en-AU" dirty="0" err="1" smtClean="0"/>
              <a:t>automatisch</a:t>
            </a:r>
            <a:r>
              <a:rPr lang="en-AU" dirty="0" smtClean="0"/>
              <a:t> </a:t>
            </a:r>
            <a:r>
              <a:rPr lang="en-AU" dirty="0" err="1" smtClean="0"/>
              <a:t>zurück</a:t>
            </a:r>
            <a:r>
              <a:rPr lang="en-AU" dirty="0" smtClean="0"/>
              <a:t> in </a:t>
            </a:r>
            <a:r>
              <a:rPr lang="en-AU" dirty="0" err="1" smtClean="0"/>
              <a:t>ihre</a:t>
            </a:r>
            <a:r>
              <a:rPr lang="en-AU" dirty="0" smtClean="0"/>
              <a:t> </a:t>
            </a:r>
            <a:r>
              <a:rPr lang="en-AU" dirty="0" err="1" smtClean="0"/>
              <a:t>ursprüngliche</a:t>
            </a:r>
            <a:r>
              <a:rPr lang="en-AU" dirty="0" smtClean="0"/>
              <a:t> Form</a:t>
            </a:r>
          </a:p>
          <a:p>
            <a:pPr eaLnBrk="1" hangingPunct="1">
              <a:defRPr/>
            </a:pPr>
            <a:r>
              <a:rPr lang="en-AU" dirty="0" err="1" smtClean="0"/>
              <a:t>Handbuch</a:t>
            </a:r>
            <a:r>
              <a:rPr lang="en-AU" dirty="0" smtClean="0"/>
              <a:t> und </a:t>
            </a:r>
            <a:r>
              <a:rPr lang="en-AU" dirty="0" err="1" smtClean="0"/>
              <a:t>gegebenefalls</a:t>
            </a:r>
            <a:r>
              <a:rPr lang="en-AU" dirty="0" smtClean="0"/>
              <a:t> </a:t>
            </a:r>
            <a:r>
              <a:rPr lang="en-AU" dirty="0" err="1" smtClean="0"/>
              <a:t>Statistiker</a:t>
            </a:r>
            <a:r>
              <a:rPr lang="en-AU" dirty="0" smtClean="0"/>
              <a:t> </a:t>
            </a:r>
            <a:r>
              <a:rPr lang="en-AU" dirty="0" err="1" smtClean="0"/>
              <a:t>konsultieren</a:t>
            </a:r>
            <a:endParaRPr lang="en-US" dirty="0" smtClean="0"/>
          </a:p>
        </p:txBody>
      </p:sp>
      <p:grpSp>
        <p:nvGrpSpPr>
          <p:cNvPr id="14340" name="Group 5"/>
          <p:cNvGrpSpPr>
            <a:grpSpLocks/>
          </p:cNvGrpSpPr>
          <p:nvPr/>
        </p:nvGrpSpPr>
        <p:grpSpPr bwMode="auto">
          <a:xfrm>
            <a:off x="257175" y="5934075"/>
            <a:ext cx="6394450" cy="742950"/>
            <a:chOff x="1555576" y="5433242"/>
            <a:chExt cx="6393762" cy="741593"/>
          </a:xfrm>
        </p:grpSpPr>
        <p:pic>
          <p:nvPicPr>
            <p:cNvPr id="14341"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6" name="Text Box 8"/>
            <p:cNvSpPr txBox="1">
              <a:spLocks noChangeArrowheads="1"/>
            </p:cNvSpPr>
            <p:nvPr/>
          </p:nvSpPr>
          <p:spPr bwMode="auto">
            <a:xfrm>
              <a:off x="2015901" y="5659840"/>
              <a:ext cx="5933437" cy="492810"/>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9.2.7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20650" y="704850"/>
            <a:ext cx="8866188" cy="855663"/>
          </a:xfrm>
        </p:spPr>
        <p:txBody>
          <a:bodyPr/>
          <a:lstStyle/>
          <a:p>
            <a:pPr eaLnBrk="1" hangingPunct="1"/>
            <a:r>
              <a:rPr lang="en-AU" dirty="0" err="1" smtClean="0"/>
              <a:t>Eigenschaften</a:t>
            </a:r>
            <a:r>
              <a:rPr lang="en-AU" dirty="0" smtClean="0"/>
              <a:t> von </a:t>
            </a:r>
            <a:r>
              <a:rPr lang="en-AU" dirty="0" err="1" smtClean="0"/>
              <a:t>Kenngrößen</a:t>
            </a:r>
            <a:endParaRPr lang="en-AU" dirty="0" smtClean="0"/>
          </a:p>
        </p:txBody>
      </p:sp>
      <p:pic>
        <p:nvPicPr>
          <p:cNvPr id="15363" name="Picture 2"/>
          <p:cNvPicPr>
            <a:picLocks noChangeAspect="1" noChangeArrowheads="1"/>
          </p:cNvPicPr>
          <p:nvPr/>
        </p:nvPicPr>
        <p:blipFill>
          <a:blip r:embed="rId3" cstate="print"/>
          <a:srcRect/>
          <a:stretch>
            <a:fillRect/>
          </a:stretch>
        </p:blipFill>
        <p:spPr bwMode="auto">
          <a:xfrm>
            <a:off x="1200150" y="1614488"/>
            <a:ext cx="6578600" cy="4656137"/>
          </a:xfrm>
          <a:prstGeom prst="rect">
            <a:avLst/>
          </a:prstGeom>
          <a:noFill/>
          <a:ln w="9525">
            <a:noFill/>
            <a:miter lim="800000"/>
            <a:headEnd/>
            <a:tailEnd/>
          </a:ln>
        </p:spPr>
      </p:pic>
      <p:sp>
        <p:nvSpPr>
          <p:cNvPr id="15364" name="Oval 5"/>
          <p:cNvSpPr>
            <a:spLocks noChangeArrowheads="1"/>
          </p:cNvSpPr>
          <p:nvPr/>
        </p:nvSpPr>
        <p:spPr bwMode="auto">
          <a:xfrm>
            <a:off x="1200150" y="4879975"/>
            <a:ext cx="5259388" cy="998538"/>
          </a:xfrm>
          <a:prstGeom prst="ellipse">
            <a:avLst/>
          </a:prstGeom>
          <a:noFill/>
          <a:ln w="38100">
            <a:solidFill>
              <a:schemeClr val="accent1"/>
            </a:solidFill>
            <a:round/>
            <a:headEnd/>
            <a:tailEnd/>
          </a:ln>
        </p:spPr>
        <p:txBody>
          <a:bodyPr wrap="none" anchor="ctr"/>
          <a:lstStyle/>
          <a:p>
            <a:endParaRPr lang="en-AU">
              <a:solidFill>
                <a:schemeClr val="accent1"/>
              </a:solidFill>
            </a:endParaRPr>
          </a:p>
        </p:txBody>
      </p:sp>
      <p:pic>
        <p:nvPicPr>
          <p:cNvPr id="15365" name="Picture 3"/>
          <p:cNvPicPr>
            <a:picLocks noChangeAspect="1" noChangeArrowheads="1"/>
          </p:cNvPicPr>
          <p:nvPr/>
        </p:nvPicPr>
        <p:blipFill>
          <a:blip r:embed="rId4" cstate="print"/>
          <a:srcRect/>
          <a:stretch>
            <a:fillRect/>
          </a:stretch>
        </p:blipFill>
        <p:spPr bwMode="auto">
          <a:xfrm>
            <a:off x="8096250" y="862013"/>
            <a:ext cx="455613" cy="493712"/>
          </a:xfrm>
          <a:prstGeom prst="rect">
            <a:avLst/>
          </a:prstGeom>
          <a:noFill/>
          <a:ln w="9525">
            <a:solidFill>
              <a:schemeClr val="accent2"/>
            </a:solid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cstate="print"/>
          <a:srcRect/>
          <a:stretch>
            <a:fillRect/>
          </a:stretch>
        </p:blipFill>
        <p:spPr bwMode="auto">
          <a:xfrm>
            <a:off x="0" y="1843088"/>
            <a:ext cx="9144000" cy="2351087"/>
          </a:xfrm>
          <a:prstGeom prst="rect">
            <a:avLst/>
          </a:prstGeom>
          <a:noFill/>
          <a:ln w="9525">
            <a:noFill/>
            <a:miter lim="800000"/>
            <a:headEnd/>
            <a:tailEnd/>
          </a:ln>
        </p:spPr>
      </p:pic>
      <p:sp>
        <p:nvSpPr>
          <p:cNvPr id="16387" name="Title 1"/>
          <p:cNvSpPr>
            <a:spLocks noGrp="1"/>
          </p:cNvSpPr>
          <p:nvPr>
            <p:ph type="title"/>
          </p:nvPr>
        </p:nvSpPr>
        <p:spPr>
          <a:xfrm>
            <a:off x="120650" y="704850"/>
            <a:ext cx="8866188" cy="855663"/>
          </a:xfrm>
        </p:spPr>
        <p:txBody>
          <a:bodyPr/>
          <a:lstStyle/>
          <a:p>
            <a:pPr eaLnBrk="1" hangingPunct="1"/>
            <a:r>
              <a:rPr lang="en-AU" smtClean="0"/>
              <a:t>Berechnung</a:t>
            </a:r>
          </a:p>
        </p:txBody>
      </p:sp>
      <p:pic>
        <p:nvPicPr>
          <p:cNvPr id="16388" name="Picture 7"/>
          <p:cNvPicPr>
            <a:picLocks noChangeAspect="1" noChangeArrowheads="1"/>
          </p:cNvPicPr>
          <p:nvPr/>
        </p:nvPicPr>
        <p:blipFill>
          <a:blip r:embed="rId4" cstate="print"/>
          <a:srcRect l="20596" t="16866" r="29478" b="47530"/>
          <a:stretch>
            <a:fillRect/>
          </a:stretch>
        </p:blipFill>
        <p:spPr bwMode="auto">
          <a:xfrm>
            <a:off x="1677988" y="3160713"/>
            <a:ext cx="6088062" cy="3371850"/>
          </a:xfrm>
          <a:prstGeom prst="rect">
            <a:avLst/>
          </a:prstGeom>
          <a:noFill/>
          <a:ln w="9525">
            <a:noFill/>
            <a:miter lim="800000"/>
            <a:headEnd/>
            <a:tailEnd/>
          </a:ln>
        </p:spPr>
      </p:pic>
      <p:sp>
        <p:nvSpPr>
          <p:cNvPr id="4" name="Oval 3"/>
          <p:cNvSpPr/>
          <p:nvPr/>
        </p:nvSpPr>
        <p:spPr>
          <a:xfrm>
            <a:off x="6646863" y="2047875"/>
            <a:ext cx="546100" cy="42227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5" name="Down Arrow 4"/>
          <p:cNvSpPr/>
          <p:nvPr/>
        </p:nvSpPr>
        <p:spPr>
          <a:xfrm>
            <a:off x="6783388" y="1487488"/>
            <a:ext cx="317500" cy="492125"/>
          </a:xfrm>
          <a:prstGeom prst="down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20650" y="704850"/>
            <a:ext cx="8866188" cy="855663"/>
          </a:xfrm>
        </p:spPr>
        <p:txBody>
          <a:bodyPr/>
          <a:lstStyle/>
          <a:p>
            <a:pPr eaLnBrk="1" hangingPunct="1"/>
            <a:r>
              <a:rPr lang="en-AU" dirty="0" err="1" smtClean="0"/>
              <a:t>Überblick</a:t>
            </a:r>
            <a:r>
              <a:rPr lang="en-AU" dirty="0" smtClean="0"/>
              <a:t> </a:t>
            </a:r>
          </a:p>
        </p:txBody>
      </p:sp>
      <p:grpSp>
        <p:nvGrpSpPr>
          <p:cNvPr id="17412" name="Group 3"/>
          <p:cNvGrpSpPr>
            <a:grpSpLocks/>
          </p:cNvGrpSpPr>
          <p:nvPr/>
        </p:nvGrpSpPr>
        <p:grpSpPr bwMode="auto">
          <a:xfrm>
            <a:off x="1954213" y="5226050"/>
            <a:ext cx="5716587" cy="742950"/>
            <a:chOff x="1555576" y="5433242"/>
            <a:chExt cx="5716559" cy="741593"/>
          </a:xfrm>
        </p:grpSpPr>
        <p:pic>
          <p:nvPicPr>
            <p:cNvPr id="17413"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6" name="Text Box 8"/>
            <p:cNvSpPr txBox="1">
              <a:spLocks noChangeArrowheads="1"/>
            </p:cNvSpPr>
            <p:nvPr/>
          </p:nvSpPr>
          <p:spPr bwMode="auto">
            <a:xfrm>
              <a:off x="2015949" y="5659840"/>
              <a:ext cx="5256186" cy="491226"/>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7 &amp; 9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
        <p:nvSpPr>
          <p:cNvPr id="9" name="Content Placeholder 2"/>
          <p:cNvSpPr>
            <a:spLocks noGrp="1"/>
          </p:cNvSpPr>
          <p:nvPr>
            <p:ph idx="1"/>
          </p:nvPr>
        </p:nvSpPr>
        <p:spPr>
          <a:xfrm>
            <a:off x="457200" y="1784350"/>
            <a:ext cx="8229600" cy="4130675"/>
          </a:xfrm>
        </p:spPr>
        <p:txBody>
          <a:bodyPr/>
          <a:lstStyle/>
          <a:p>
            <a:pPr eaLnBrk="1" hangingPunct="1"/>
            <a:r>
              <a:rPr lang="en-AU" dirty="0" err="1" smtClean="0"/>
              <a:t>Metaanalyse</a:t>
            </a:r>
            <a:r>
              <a:rPr lang="en-AU" dirty="0" smtClean="0"/>
              <a:t> </a:t>
            </a:r>
            <a:r>
              <a:rPr lang="en-AU" dirty="0" err="1" smtClean="0"/>
              <a:t>mit</a:t>
            </a:r>
            <a:r>
              <a:rPr lang="en-AU" dirty="0" smtClean="0"/>
              <a:t> </a:t>
            </a:r>
            <a:r>
              <a:rPr lang="en-AU" dirty="0" err="1" smtClean="0"/>
              <a:t>Inverser-Varianz-Methode</a:t>
            </a:r>
            <a:r>
              <a:rPr lang="en-AU" dirty="0" smtClean="0"/>
              <a:t> (GIV)</a:t>
            </a:r>
          </a:p>
          <a:p>
            <a:pPr eaLnBrk="1" hangingPunct="1"/>
            <a:r>
              <a:rPr lang="en-AU" b="1" dirty="0" err="1" smtClean="0">
                <a:solidFill>
                  <a:schemeClr val="accent1"/>
                </a:solidFill>
              </a:rPr>
              <a:t>Untypische</a:t>
            </a:r>
            <a:r>
              <a:rPr lang="en-AU" b="1" dirty="0" smtClean="0">
                <a:solidFill>
                  <a:schemeClr val="accent1"/>
                </a:solidFill>
              </a:rPr>
              <a:t> </a:t>
            </a:r>
            <a:r>
              <a:rPr lang="en-AU" b="1" dirty="0" err="1" smtClean="0">
                <a:solidFill>
                  <a:schemeClr val="accent1"/>
                </a:solidFill>
              </a:rPr>
              <a:t>Daten</a:t>
            </a:r>
            <a:endParaRPr lang="en-AU" b="1" dirty="0" smtClean="0">
              <a:solidFill>
                <a:schemeClr val="accent1"/>
              </a:solidFill>
            </a:endParaRPr>
          </a:p>
          <a:p>
            <a:pPr eaLnBrk="1" hangingPunct="1"/>
            <a:r>
              <a:rPr lang="en-AU" dirty="0" err="1" smtClean="0"/>
              <a:t>Untypische</a:t>
            </a:r>
            <a:r>
              <a:rPr lang="en-AU" dirty="0" smtClean="0"/>
              <a:t> </a:t>
            </a:r>
            <a:r>
              <a:rPr lang="en-AU" dirty="0" err="1" smtClean="0"/>
              <a:t>Studiendesigns</a:t>
            </a:r>
            <a:endParaRPr lang="en-AU"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20650" y="704850"/>
            <a:ext cx="8866188" cy="855663"/>
          </a:xfrm>
        </p:spPr>
        <p:txBody>
          <a:bodyPr/>
          <a:lstStyle/>
          <a:p>
            <a:pPr eaLnBrk="1" hangingPunct="1"/>
            <a:r>
              <a:rPr lang="en-AU" dirty="0" err="1" smtClean="0"/>
              <a:t>Datentypen</a:t>
            </a:r>
            <a:endParaRPr lang="en-AU" dirty="0" smtClean="0"/>
          </a:p>
        </p:txBody>
      </p:sp>
      <p:sp>
        <p:nvSpPr>
          <p:cNvPr id="18435" name="Content Placeholder 2"/>
          <p:cNvSpPr>
            <a:spLocks noGrp="1"/>
          </p:cNvSpPr>
          <p:nvPr>
            <p:ph idx="1"/>
          </p:nvPr>
        </p:nvSpPr>
        <p:spPr>
          <a:xfrm>
            <a:off x="457200" y="1784350"/>
            <a:ext cx="8229600" cy="4130675"/>
          </a:xfrm>
        </p:spPr>
        <p:txBody>
          <a:bodyPr/>
          <a:lstStyle/>
          <a:p>
            <a:pPr eaLnBrk="1" hangingPunct="1"/>
            <a:r>
              <a:rPr lang="en-AU" dirty="0" err="1" smtClean="0"/>
              <a:t>Dichotome</a:t>
            </a:r>
            <a:r>
              <a:rPr lang="en-AU" dirty="0" smtClean="0"/>
              <a:t> (</a:t>
            </a:r>
            <a:r>
              <a:rPr lang="en-AU" dirty="0" err="1" smtClean="0"/>
              <a:t>binäre</a:t>
            </a:r>
            <a:r>
              <a:rPr lang="en-AU" dirty="0" smtClean="0"/>
              <a:t>) </a:t>
            </a:r>
            <a:r>
              <a:rPr lang="en-AU" dirty="0" err="1" smtClean="0"/>
              <a:t>Daten</a:t>
            </a:r>
            <a:endParaRPr lang="en-AU" dirty="0" smtClean="0"/>
          </a:p>
          <a:p>
            <a:pPr eaLnBrk="1" hangingPunct="1"/>
            <a:r>
              <a:rPr lang="en-AU" dirty="0" err="1" smtClean="0"/>
              <a:t>Kontinuierliche</a:t>
            </a:r>
            <a:r>
              <a:rPr lang="en-AU" dirty="0" smtClean="0"/>
              <a:t> </a:t>
            </a:r>
            <a:r>
              <a:rPr lang="en-AU" dirty="0" err="1" smtClean="0"/>
              <a:t>Daten</a:t>
            </a:r>
            <a:endParaRPr lang="en-AU" dirty="0" smtClean="0"/>
          </a:p>
          <a:p>
            <a:pPr eaLnBrk="1" hangingPunct="1"/>
            <a:r>
              <a:rPr lang="en-AU" b="1" dirty="0" err="1" smtClean="0">
                <a:solidFill>
                  <a:schemeClr val="accent1"/>
                </a:solidFill>
              </a:rPr>
              <a:t>Ordinale</a:t>
            </a:r>
            <a:r>
              <a:rPr lang="en-AU" b="1" dirty="0" smtClean="0">
                <a:solidFill>
                  <a:schemeClr val="accent1"/>
                </a:solidFill>
              </a:rPr>
              <a:t> </a:t>
            </a:r>
            <a:r>
              <a:rPr lang="en-AU" b="1" dirty="0" err="1" smtClean="0">
                <a:solidFill>
                  <a:schemeClr val="accent1"/>
                </a:solidFill>
              </a:rPr>
              <a:t>Daten</a:t>
            </a:r>
            <a:endParaRPr lang="en-AU" b="1" dirty="0" smtClean="0">
              <a:solidFill>
                <a:schemeClr val="accent1"/>
              </a:solidFill>
            </a:endParaRPr>
          </a:p>
          <a:p>
            <a:pPr eaLnBrk="1" hangingPunct="1"/>
            <a:r>
              <a:rPr lang="en-AU" b="1" dirty="0" err="1" smtClean="0">
                <a:solidFill>
                  <a:schemeClr val="accent1"/>
                </a:solidFill>
              </a:rPr>
              <a:t>Häufigkeiten</a:t>
            </a:r>
            <a:r>
              <a:rPr lang="en-AU" b="1" dirty="0" smtClean="0">
                <a:solidFill>
                  <a:schemeClr val="accent1"/>
                </a:solidFill>
              </a:rPr>
              <a:t> und </a:t>
            </a:r>
            <a:r>
              <a:rPr lang="en-AU" b="1" dirty="0" err="1" smtClean="0">
                <a:solidFill>
                  <a:schemeClr val="accent1"/>
                </a:solidFill>
              </a:rPr>
              <a:t>Raten</a:t>
            </a:r>
            <a:endParaRPr lang="en-AU" b="1" dirty="0" smtClean="0">
              <a:solidFill>
                <a:schemeClr val="accent1"/>
              </a:solidFill>
            </a:endParaRPr>
          </a:p>
          <a:p>
            <a:pPr eaLnBrk="1" hangingPunct="1"/>
            <a:r>
              <a:rPr lang="en-AU" b="1" dirty="0" err="1" smtClean="0">
                <a:solidFill>
                  <a:schemeClr val="accent1"/>
                </a:solidFill>
              </a:rPr>
              <a:t>Ereigniszeit-Daten</a:t>
            </a:r>
            <a:r>
              <a:rPr lang="en-AU" b="1" dirty="0" smtClean="0">
                <a:solidFill>
                  <a:schemeClr val="accent1"/>
                </a:solidFill>
              </a:rPr>
              <a:t> (Time-to-event)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20650" y="704850"/>
            <a:ext cx="8866188" cy="855663"/>
          </a:xfrm>
        </p:spPr>
        <p:txBody>
          <a:bodyPr/>
          <a:lstStyle/>
          <a:p>
            <a:pPr eaLnBrk="1" hangingPunct="1"/>
            <a:r>
              <a:rPr lang="en-US" dirty="0" err="1" smtClean="0"/>
              <a:t>Ordinale</a:t>
            </a:r>
            <a:r>
              <a:rPr lang="en-US" dirty="0" smtClean="0"/>
              <a:t> </a:t>
            </a:r>
            <a:r>
              <a:rPr lang="en-US" dirty="0" err="1" smtClean="0"/>
              <a:t>Daten</a:t>
            </a:r>
            <a:endParaRPr lang="en-AU" dirty="0" smtClean="0"/>
          </a:p>
        </p:txBody>
      </p:sp>
      <p:sp>
        <p:nvSpPr>
          <p:cNvPr id="19459" name="Rectangle 3"/>
          <p:cNvSpPr>
            <a:spLocks noGrp="1" noChangeArrowheads="1"/>
          </p:cNvSpPr>
          <p:nvPr>
            <p:ph idx="1"/>
          </p:nvPr>
        </p:nvSpPr>
        <p:spPr>
          <a:xfrm>
            <a:off x="468313" y="1519238"/>
            <a:ext cx="8498266" cy="4791075"/>
          </a:xfrm>
        </p:spPr>
        <p:txBody>
          <a:bodyPr>
            <a:normAutofit fontScale="92500" lnSpcReduction="10000"/>
          </a:bodyPr>
          <a:lstStyle/>
          <a:p>
            <a:pPr eaLnBrk="1" hangingPunct="1">
              <a:defRPr/>
            </a:pPr>
            <a:r>
              <a:rPr lang="en-US" dirty="0" err="1" smtClean="0"/>
              <a:t>Geordnete</a:t>
            </a:r>
            <a:r>
              <a:rPr lang="en-US" dirty="0" smtClean="0"/>
              <a:t> </a:t>
            </a:r>
            <a:r>
              <a:rPr lang="en-US" dirty="0" err="1" smtClean="0"/>
              <a:t>Kategorien</a:t>
            </a:r>
            <a:r>
              <a:rPr lang="en-US" dirty="0" smtClean="0"/>
              <a:t> </a:t>
            </a:r>
          </a:p>
          <a:p>
            <a:pPr lvl="1" eaLnBrk="1" hangingPunct="1">
              <a:defRPr/>
            </a:pPr>
            <a:r>
              <a:rPr lang="en-US" dirty="0" err="1" smtClean="0"/>
              <a:t>Skalen</a:t>
            </a:r>
            <a:r>
              <a:rPr lang="en-US" dirty="0" smtClean="0"/>
              <a:t> </a:t>
            </a:r>
            <a:r>
              <a:rPr lang="en-US" dirty="0" err="1" smtClean="0"/>
              <a:t>mit</a:t>
            </a:r>
            <a:r>
              <a:rPr lang="en-US" dirty="0" smtClean="0"/>
              <a:t> </a:t>
            </a:r>
            <a:r>
              <a:rPr lang="en-US" dirty="0" err="1" smtClean="0"/>
              <a:t>wenigen</a:t>
            </a:r>
            <a:r>
              <a:rPr lang="en-US" dirty="0" smtClean="0"/>
              <a:t> </a:t>
            </a:r>
            <a:r>
              <a:rPr lang="en-US" dirty="0" err="1" smtClean="0"/>
              <a:t>Kategorien</a:t>
            </a:r>
            <a:r>
              <a:rPr lang="en-US" dirty="0" smtClean="0"/>
              <a:t>: </a:t>
            </a:r>
            <a:r>
              <a:rPr lang="en-US" dirty="0" err="1" smtClean="0"/>
              <a:t>z.B</a:t>
            </a:r>
            <a:r>
              <a:rPr lang="en-US" dirty="0" smtClean="0"/>
              <a:t>. </a:t>
            </a:r>
            <a:r>
              <a:rPr lang="en-US" dirty="0" err="1" smtClean="0"/>
              <a:t>Schmerz-Skalen</a:t>
            </a:r>
            <a:r>
              <a:rPr lang="en-US" dirty="0" smtClean="0"/>
              <a:t>, </a:t>
            </a:r>
            <a:r>
              <a:rPr lang="en-US" dirty="0" err="1" smtClean="0"/>
              <a:t>Likert-Skalen</a:t>
            </a:r>
            <a:endParaRPr lang="en-US" dirty="0" smtClean="0"/>
          </a:p>
          <a:p>
            <a:pPr lvl="1" eaLnBrk="1" hangingPunct="1">
              <a:buFont typeface="Arial" charset="0"/>
              <a:buChar char="•"/>
              <a:defRPr/>
            </a:pPr>
            <a:r>
              <a:rPr lang="en-US" dirty="0" err="1" smtClean="0"/>
              <a:t>Skalen</a:t>
            </a:r>
            <a:r>
              <a:rPr lang="en-US" dirty="0" smtClean="0"/>
              <a:t> </a:t>
            </a:r>
            <a:r>
              <a:rPr lang="en-US" dirty="0" err="1" smtClean="0"/>
              <a:t>mit</a:t>
            </a:r>
            <a:r>
              <a:rPr lang="en-US" dirty="0" smtClean="0"/>
              <a:t> </a:t>
            </a:r>
            <a:r>
              <a:rPr lang="en-US" dirty="0" err="1" smtClean="0"/>
              <a:t>vielen</a:t>
            </a:r>
            <a:r>
              <a:rPr lang="en-US" dirty="0" smtClean="0"/>
              <a:t> </a:t>
            </a:r>
            <a:r>
              <a:rPr lang="en-US" dirty="0" err="1" smtClean="0"/>
              <a:t>Kategorien</a:t>
            </a:r>
            <a:r>
              <a:rPr lang="en-US" dirty="0" smtClean="0"/>
              <a:t>: </a:t>
            </a:r>
            <a:r>
              <a:rPr lang="en-US" dirty="0" err="1" smtClean="0"/>
              <a:t>z.B</a:t>
            </a:r>
            <a:r>
              <a:rPr lang="en-US" dirty="0" smtClean="0"/>
              <a:t>. </a:t>
            </a:r>
            <a:r>
              <a:rPr lang="en-US" dirty="0" err="1" smtClean="0"/>
              <a:t>Lebensqualität</a:t>
            </a:r>
            <a:r>
              <a:rPr lang="en-US" dirty="0" smtClean="0"/>
              <a:t>, </a:t>
            </a:r>
            <a:r>
              <a:rPr lang="en-US" dirty="0" err="1" smtClean="0"/>
              <a:t>Funktionsparameter</a:t>
            </a:r>
            <a:endParaRPr lang="en-US" dirty="0" smtClean="0"/>
          </a:p>
          <a:p>
            <a:pPr eaLnBrk="1" hangingPunct="1">
              <a:defRPr/>
            </a:pPr>
            <a:r>
              <a:rPr lang="en-AU" dirty="0" err="1" smtClean="0"/>
              <a:t>Ordinale</a:t>
            </a:r>
            <a:r>
              <a:rPr lang="en-AU" dirty="0" smtClean="0"/>
              <a:t> </a:t>
            </a:r>
            <a:r>
              <a:rPr lang="en-AU" dirty="0" err="1" smtClean="0"/>
              <a:t>Endpunkte</a:t>
            </a:r>
            <a:r>
              <a:rPr lang="en-AU" dirty="0" smtClean="0"/>
              <a:t> </a:t>
            </a:r>
            <a:r>
              <a:rPr lang="en-AU" dirty="0" err="1" smtClean="0"/>
              <a:t>analysieren</a:t>
            </a:r>
            <a:endParaRPr lang="en-AU" dirty="0" smtClean="0"/>
          </a:p>
          <a:p>
            <a:pPr lvl="1" eaLnBrk="1" hangingPunct="1">
              <a:buFont typeface="Arial" charset="0"/>
              <a:buChar char="•"/>
              <a:defRPr/>
            </a:pPr>
            <a:r>
              <a:rPr lang="en-AU" dirty="0" err="1" smtClean="0"/>
              <a:t>Dichotomisieren</a:t>
            </a:r>
            <a:endParaRPr lang="en-AU" dirty="0" smtClean="0"/>
          </a:p>
          <a:p>
            <a:pPr lvl="2" eaLnBrk="1" hangingPunct="1">
              <a:defRPr/>
            </a:pPr>
            <a:r>
              <a:rPr lang="en-AU" dirty="0" err="1" smtClean="0"/>
              <a:t>Skalen</a:t>
            </a:r>
            <a:r>
              <a:rPr lang="en-AU" dirty="0" smtClean="0"/>
              <a:t> </a:t>
            </a:r>
            <a:r>
              <a:rPr lang="en-AU" dirty="0" err="1" smtClean="0"/>
              <a:t>können</a:t>
            </a:r>
            <a:r>
              <a:rPr lang="en-AU" dirty="0" smtClean="0"/>
              <a:t> </a:t>
            </a:r>
            <a:r>
              <a:rPr lang="en-AU" dirty="0" err="1" smtClean="0"/>
              <a:t>ggf</a:t>
            </a:r>
            <a:r>
              <a:rPr lang="en-AU" dirty="0" smtClean="0"/>
              <a:t>. </a:t>
            </a:r>
            <a:r>
              <a:rPr lang="en-AU" dirty="0" err="1" smtClean="0"/>
              <a:t>dichotomisiert</a:t>
            </a:r>
            <a:r>
              <a:rPr lang="en-AU" dirty="0" smtClean="0"/>
              <a:t> </a:t>
            </a:r>
            <a:r>
              <a:rPr lang="en-AU" dirty="0" err="1" smtClean="0"/>
              <a:t>werden</a:t>
            </a:r>
            <a:endParaRPr lang="en-AU" dirty="0" smtClean="0"/>
          </a:p>
          <a:p>
            <a:pPr lvl="2" eaLnBrk="1" hangingPunct="1">
              <a:defRPr/>
            </a:pPr>
            <a:r>
              <a:rPr lang="en-AU" dirty="0" err="1" smtClean="0"/>
              <a:t>z.B</a:t>
            </a:r>
            <a:r>
              <a:rPr lang="en-AU" dirty="0" smtClean="0"/>
              <a:t>. </a:t>
            </a:r>
            <a:r>
              <a:rPr lang="en-AU" dirty="0" err="1" smtClean="0"/>
              <a:t>Schmerz</a:t>
            </a:r>
            <a:r>
              <a:rPr lang="en-AU" dirty="0" smtClean="0"/>
              <a:t> </a:t>
            </a:r>
            <a:r>
              <a:rPr lang="en-AU" dirty="0" err="1" smtClean="0"/>
              <a:t>vs</a:t>
            </a:r>
            <a:r>
              <a:rPr lang="en-AU" dirty="0" smtClean="0"/>
              <a:t> </a:t>
            </a:r>
            <a:r>
              <a:rPr lang="en-AU" dirty="0" err="1" smtClean="0"/>
              <a:t>kein</a:t>
            </a:r>
            <a:r>
              <a:rPr lang="en-AU" dirty="0" smtClean="0"/>
              <a:t> </a:t>
            </a:r>
            <a:r>
              <a:rPr lang="en-AU" dirty="0" err="1" smtClean="0"/>
              <a:t>Schmerz</a:t>
            </a:r>
            <a:r>
              <a:rPr lang="en-AU" dirty="0" smtClean="0"/>
              <a:t>; </a:t>
            </a:r>
            <a:r>
              <a:rPr lang="en-AU" dirty="0" err="1" smtClean="0"/>
              <a:t>moderater</a:t>
            </a:r>
            <a:r>
              <a:rPr lang="en-AU" dirty="0" smtClean="0"/>
              <a:t> </a:t>
            </a:r>
            <a:r>
              <a:rPr lang="en-AU" dirty="0" err="1" smtClean="0"/>
              <a:t>vs</a:t>
            </a:r>
            <a:r>
              <a:rPr lang="en-AU" dirty="0" smtClean="0"/>
              <a:t> </a:t>
            </a:r>
            <a:r>
              <a:rPr lang="en-AU" dirty="0" err="1" smtClean="0"/>
              <a:t>heftiger</a:t>
            </a:r>
            <a:r>
              <a:rPr lang="en-AU" dirty="0" smtClean="0"/>
              <a:t> </a:t>
            </a:r>
            <a:r>
              <a:rPr lang="en-AU" dirty="0" err="1" smtClean="0"/>
              <a:t>Schmerz</a:t>
            </a:r>
            <a:endParaRPr lang="en-AU" dirty="0" smtClean="0"/>
          </a:p>
          <a:p>
            <a:pPr lvl="1" eaLnBrk="1" hangingPunct="1">
              <a:buFont typeface="Arial" charset="0"/>
              <a:buChar char="•"/>
              <a:defRPr/>
            </a:pPr>
            <a:r>
              <a:rPr lang="en-AU" dirty="0" err="1" smtClean="0"/>
              <a:t>Wie</a:t>
            </a:r>
            <a:r>
              <a:rPr lang="en-AU" dirty="0" smtClean="0"/>
              <a:t> </a:t>
            </a:r>
            <a:r>
              <a:rPr lang="en-AU" dirty="0" err="1" smtClean="0"/>
              <a:t>kontinuierliche</a:t>
            </a:r>
            <a:r>
              <a:rPr lang="en-AU" dirty="0" smtClean="0"/>
              <a:t> </a:t>
            </a:r>
            <a:r>
              <a:rPr lang="en-AU" dirty="0" err="1" smtClean="0"/>
              <a:t>Daten</a:t>
            </a:r>
            <a:r>
              <a:rPr lang="en-AU" dirty="0" smtClean="0"/>
              <a:t> </a:t>
            </a:r>
            <a:r>
              <a:rPr lang="en-AU" dirty="0" err="1" smtClean="0"/>
              <a:t>behandeln</a:t>
            </a:r>
            <a:r>
              <a:rPr lang="en-AU" dirty="0" smtClean="0"/>
              <a:t> </a:t>
            </a:r>
          </a:p>
          <a:p>
            <a:pPr lvl="2" eaLnBrk="1" hangingPunct="1">
              <a:defRPr/>
            </a:pPr>
            <a:r>
              <a:rPr lang="en-AU" dirty="0" err="1" smtClean="0"/>
              <a:t>Bei</a:t>
            </a:r>
            <a:r>
              <a:rPr lang="en-AU" dirty="0" smtClean="0"/>
              <a:t> </a:t>
            </a:r>
            <a:r>
              <a:rPr lang="en-AU" dirty="0" err="1" smtClean="0"/>
              <a:t>Skalen</a:t>
            </a:r>
            <a:r>
              <a:rPr lang="en-AU" dirty="0" smtClean="0"/>
              <a:t> </a:t>
            </a:r>
            <a:r>
              <a:rPr lang="en-AU" dirty="0" err="1" smtClean="0"/>
              <a:t>mit</a:t>
            </a:r>
            <a:r>
              <a:rPr lang="en-AU" dirty="0" smtClean="0"/>
              <a:t> </a:t>
            </a:r>
            <a:r>
              <a:rPr lang="en-AU" dirty="0" err="1" smtClean="0"/>
              <a:t>vielen</a:t>
            </a:r>
            <a:r>
              <a:rPr lang="en-AU" dirty="0" smtClean="0"/>
              <a:t> </a:t>
            </a:r>
            <a:r>
              <a:rPr lang="en-AU" dirty="0" err="1" smtClean="0"/>
              <a:t>Kategorien</a:t>
            </a:r>
            <a:r>
              <a:rPr lang="en-AU" dirty="0" smtClean="0"/>
              <a:t> </a:t>
            </a:r>
            <a:r>
              <a:rPr lang="en-AU" dirty="0" err="1" smtClean="0"/>
              <a:t>kann</a:t>
            </a:r>
            <a:r>
              <a:rPr lang="en-AU" dirty="0" smtClean="0"/>
              <a:t> </a:t>
            </a:r>
            <a:r>
              <a:rPr lang="en-AU" dirty="0" err="1" smtClean="0"/>
              <a:t>z.B</a:t>
            </a:r>
            <a:r>
              <a:rPr lang="en-AU" dirty="0" smtClean="0"/>
              <a:t>. </a:t>
            </a:r>
            <a:r>
              <a:rPr lang="en-AU" dirty="0" err="1" smtClean="0"/>
              <a:t>der</a:t>
            </a:r>
            <a:r>
              <a:rPr lang="en-AU" dirty="0" smtClean="0"/>
              <a:t> </a:t>
            </a:r>
            <a:r>
              <a:rPr lang="en-AU" dirty="0" err="1" smtClean="0"/>
              <a:t>Mittelwert</a:t>
            </a:r>
            <a:r>
              <a:rPr lang="en-AU" dirty="0" smtClean="0"/>
              <a:t> </a:t>
            </a:r>
            <a:r>
              <a:rPr lang="en-AU" dirty="0" err="1" smtClean="0"/>
              <a:t>angegeben</a:t>
            </a:r>
            <a:r>
              <a:rPr lang="en-AU" dirty="0" smtClean="0"/>
              <a:t> </a:t>
            </a:r>
            <a:r>
              <a:rPr lang="en-AU" dirty="0" err="1" smtClean="0"/>
              <a:t>werden</a:t>
            </a:r>
            <a:endParaRPr lang="en-AU" dirty="0" smtClean="0"/>
          </a:p>
          <a:p>
            <a:pPr lvl="1" eaLnBrk="1" hangingPunct="1">
              <a:buFont typeface="Arial" charset="0"/>
              <a:buChar char="•"/>
              <a:defRPr/>
            </a:pPr>
            <a:r>
              <a:rPr lang="en-AU" dirty="0" err="1" smtClean="0"/>
              <a:t>Proportionale</a:t>
            </a:r>
            <a:r>
              <a:rPr lang="en-AU" dirty="0" smtClean="0"/>
              <a:t> Odds Ratio (POR)</a:t>
            </a:r>
          </a:p>
          <a:p>
            <a:pPr lvl="2" eaLnBrk="1" hangingPunct="1">
              <a:defRPr/>
            </a:pPr>
            <a:r>
              <a:rPr lang="en-AU" dirty="0" err="1" smtClean="0"/>
              <a:t>Wird</a:t>
            </a:r>
            <a:r>
              <a:rPr lang="en-AU" dirty="0" smtClean="0"/>
              <a:t> </a:t>
            </a:r>
            <a:r>
              <a:rPr lang="en-AU" dirty="0" err="1" smtClean="0"/>
              <a:t>mit</a:t>
            </a:r>
            <a:r>
              <a:rPr lang="en-AU" dirty="0" smtClean="0"/>
              <a:t> </a:t>
            </a:r>
            <a:r>
              <a:rPr lang="en-AU" dirty="0" err="1" smtClean="0"/>
              <a:t>Hilfe</a:t>
            </a:r>
            <a:r>
              <a:rPr lang="en-AU" dirty="0" smtClean="0"/>
              <a:t> </a:t>
            </a:r>
            <a:r>
              <a:rPr lang="en-AU" dirty="0" err="1" smtClean="0"/>
              <a:t>der</a:t>
            </a:r>
            <a:r>
              <a:rPr lang="en-AU" dirty="0" smtClean="0"/>
              <a:t> GIV-</a:t>
            </a:r>
            <a:r>
              <a:rPr lang="en-AU" dirty="0" err="1" smtClean="0"/>
              <a:t>Methode</a:t>
            </a:r>
            <a:r>
              <a:rPr lang="en-AU" dirty="0" smtClean="0"/>
              <a:t> </a:t>
            </a:r>
            <a:r>
              <a:rPr lang="en-AU" dirty="0" err="1" smtClean="0"/>
              <a:t>analysiert</a:t>
            </a:r>
            <a:r>
              <a:rPr lang="en-AU" dirty="0" smtClean="0"/>
              <a:t> </a:t>
            </a:r>
          </a:p>
        </p:txBody>
      </p:sp>
      <p:grpSp>
        <p:nvGrpSpPr>
          <p:cNvPr id="19460" name="Group 9"/>
          <p:cNvGrpSpPr>
            <a:grpSpLocks noChangeAspect="1"/>
          </p:cNvGrpSpPr>
          <p:nvPr/>
        </p:nvGrpSpPr>
        <p:grpSpPr bwMode="auto">
          <a:xfrm>
            <a:off x="5918200" y="3298825"/>
            <a:ext cx="2684463" cy="765175"/>
            <a:chOff x="1440000" y="4652016"/>
            <a:chExt cx="4500000" cy="1260000"/>
          </a:xfrm>
        </p:grpSpPr>
        <p:sp>
          <p:nvSpPr>
            <p:cNvPr id="6" name="Oval 5"/>
            <p:cNvSpPr/>
            <p:nvPr/>
          </p:nvSpPr>
          <p:spPr>
            <a:xfrm>
              <a:off x="1440000" y="4921270"/>
              <a:ext cx="721172" cy="721494"/>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7" name="Oval 6"/>
            <p:cNvSpPr/>
            <p:nvPr/>
          </p:nvSpPr>
          <p:spPr>
            <a:xfrm>
              <a:off x="2339468" y="4832390"/>
              <a:ext cx="899468" cy="899253"/>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8" name="Oval 7"/>
            <p:cNvSpPr/>
            <p:nvPr/>
          </p:nvSpPr>
          <p:spPr>
            <a:xfrm>
              <a:off x="3419893" y="4740896"/>
              <a:ext cx="1080426" cy="1082241"/>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9" name="Oval 8"/>
            <p:cNvSpPr/>
            <p:nvPr/>
          </p:nvSpPr>
          <p:spPr>
            <a:xfrm>
              <a:off x="4681277" y="4652016"/>
              <a:ext cx="1258723" cy="1260000"/>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20650" y="704850"/>
            <a:ext cx="8866188" cy="855663"/>
          </a:xfrm>
        </p:spPr>
        <p:txBody>
          <a:bodyPr/>
          <a:lstStyle/>
          <a:p>
            <a:pPr eaLnBrk="1" hangingPunct="1"/>
            <a:r>
              <a:rPr lang="en-AU" dirty="0" err="1" smtClean="0"/>
              <a:t>Häufigkeiten</a:t>
            </a:r>
            <a:r>
              <a:rPr lang="en-AU" dirty="0" smtClean="0"/>
              <a:t> und </a:t>
            </a:r>
            <a:r>
              <a:rPr lang="en-AU" dirty="0" err="1" smtClean="0"/>
              <a:t>Raten</a:t>
            </a:r>
            <a:endParaRPr lang="en-AU" dirty="0" smtClean="0"/>
          </a:p>
        </p:txBody>
      </p:sp>
      <p:sp>
        <p:nvSpPr>
          <p:cNvPr id="3" name="Content Placeholder 2"/>
          <p:cNvSpPr>
            <a:spLocks noGrp="1"/>
          </p:cNvSpPr>
          <p:nvPr>
            <p:ph idx="1"/>
          </p:nvPr>
        </p:nvSpPr>
        <p:spPr>
          <a:xfrm>
            <a:off x="468313" y="1485900"/>
            <a:ext cx="8439150" cy="5073650"/>
          </a:xfrm>
        </p:spPr>
        <p:txBody>
          <a:bodyPr>
            <a:normAutofit fontScale="92500" lnSpcReduction="20000"/>
          </a:bodyPr>
          <a:lstStyle/>
          <a:p>
            <a:pPr eaLnBrk="1" hangingPunct="1">
              <a:defRPr/>
            </a:pPr>
            <a:r>
              <a:rPr lang="en-AU" b="1" dirty="0" err="1" smtClean="0">
                <a:solidFill>
                  <a:schemeClr val="accent1"/>
                </a:solidFill>
              </a:rPr>
              <a:t>Häufigkeiten</a:t>
            </a:r>
            <a:r>
              <a:rPr lang="en-AU" b="1" dirty="0" smtClean="0">
                <a:solidFill>
                  <a:schemeClr val="accent1"/>
                </a:solidFill>
              </a:rPr>
              <a:t> </a:t>
            </a:r>
            <a:r>
              <a:rPr lang="en-AU" dirty="0"/>
              <a:t>von </a:t>
            </a:r>
            <a:r>
              <a:rPr lang="en-AU" dirty="0" err="1"/>
              <a:t>Ereignissen</a:t>
            </a:r>
            <a:r>
              <a:rPr lang="en-AU" dirty="0"/>
              <a:t>,</a:t>
            </a:r>
            <a:r>
              <a:rPr lang="en-AU" dirty="0" smtClean="0"/>
              <a:t> die </a:t>
            </a:r>
            <a:r>
              <a:rPr lang="en-AU" dirty="0" err="1" smtClean="0"/>
              <a:t>mehr</a:t>
            </a:r>
            <a:r>
              <a:rPr lang="en-AU" dirty="0" smtClean="0"/>
              <a:t> </a:t>
            </a:r>
            <a:r>
              <a:rPr lang="en-AU" dirty="0" err="1" smtClean="0"/>
              <a:t>als</a:t>
            </a:r>
            <a:r>
              <a:rPr lang="en-AU" dirty="0" smtClean="0"/>
              <a:t> </a:t>
            </a:r>
            <a:r>
              <a:rPr lang="en-AU" dirty="0" err="1" smtClean="0"/>
              <a:t>einmal</a:t>
            </a:r>
            <a:r>
              <a:rPr lang="en-AU" dirty="0" smtClean="0"/>
              <a:t> </a:t>
            </a:r>
            <a:r>
              <a:rPr lang="en-AU" dirty="0" err="1" smtClean="0"/>
              <a:t>vorkommen</a:t>
            </a:r>
            <a:r>
              <a:rPr lang="en-AU" dirty="0" smtClean="0"/>
              <a:t> </a:t>
            </a:r>
            <a:r>
              <a:rPr lang="en-AU" dirty="0" err="1" smtClean="0"/>
              <a:t>können</a:t>
            </a:r>
            <a:endParaRPr lang="en-AU" dirty="0" smtClean="0"/>
          </a:p>
          <a:p>
            <a:pPr lvl="1" eaLnBrk="1" hangingPunct="1">
              <a:defRPr/>
            </a:pPr>
            <a:r>
              <a:rPr lang="en-AU" dirty="0" err="1" smtClean="0"/>
              <a:t>z.B</a:t>
            </a:r>
            <a:r>
              <a:rPr lang="en-AU" dirty="0" smtClean="0"/>
              <a:t>. </a:t>
            </a:r>
            <a:r>
              <a:rPr lang="en-AU" dirty="0" err="1" smtClean="0"/>
              <a:t>Hospitalisierung</a:t>
            </a:r>
            <a:r>
              <a:rPr lang="en-AU" dirty="0" smtClean="0"/>
              <a:t>, </a:t>
            </a:r>
            <a:r>
              <a:rPr lang="en-AU" dirty="0" err="1" smtClean="0"/>
              <a:t>Anzahl</a:t>
            </a:r>
            <a:r>
              <a:rPr lang="en-AU" dirty="0" smtClean="0"/>
              <a:t> </a:t>
            </a:r>
            <a:r>
              <a:rPr lang="en-AU" dirty="0" err="1" smtClean="0"/>
              <a:t>kariöser</a:t>
            </a:r>
            <a:r>
              <a:rPr lang="en-AU" dirty="0" smtClean="0"/>
              <a:t> </a:t>
            </a:r>
            <a:r>
              <a:rPr lang="en-AU" dirty="0" err="1" smtClean="0"/>
              <a:t>Zähne</a:t>
            </a:r>
            <a:endParaRPr lang="en-AU" dirty="0" smtClean="0"/>
          </a:p>
          <a:p>
            <a:pPr lvl="1" eaLnBrk="1" hangingPunct="1">
              <a:defRPr/>
            </a:pPr>
            <a:r>
              <a:rPr lang="en-US" dirty="0" err="1" smtClean="0"/>
              <a:t>Bei</a:t>
            </a:r>
            <a:r>
              <a:rPr lang="en-US" dirty="0" smtClean="0"/>
              <a:t> </a:t>
            </a:r>
            <a:r>
              <a:rPr lang="en-AU" b="1" dirty="0" err="1" smtClean="0">
                <a:solidFill>
                  <a:schemeClr val="accent1"/>
                </a:solidFill>
              </a:rPr>
              <a:t>Raten</a:t>
            </a:r>
            <a:r>
              <a:rPr lang="en-AU" b="1" dirty="0" smtClean="0">
                <a:solidFill>
                  <a:schemeClr val="accent1"/>
                </a:solidFill>
              </a:rPr>
              <a:t> </a:t>
            </a:r>
            <a:r>
              <a:rPr lang="en-AU" dirty="0" err="1" smtClean="0"/>
              <a:t>wird</a:t>
            </a:r>
            <a:r>
              <a:rPr lang="en-AU" dirty="0" smtClean="0"/>
              <a:t> </a:t>
            </a:r>
            <a:r>
              <a:rPr lang="en-AU" dirty="0" err="1" smtClean="0"/>
              <a:t>auch</a:t>
            </a:r>
            <a:r>
              <a:rPr lang="en-AU" dirty="0" smtClean="0"/>
              <a:t> der </a:t>
            </a:r>
            <a:r>
              <a:rPr lang="en-AU" dirty="0" err="1" smtClean="0"/>
              <a:t>Beobachtungszeitraum</a:t>
            </a:r>
            <a:r>
              <a:rPr lang="en-AU" dirty="0" smtClean="0"/>
              <a:t> </a:t>
            </a:r>
            <a:r>
              <a:rPr lang="en-AU" dirty="0" err="1" smtClean="0"/>
              <a:t>berücksichtigt</a:t>
            </a:r>
            <a:endParaRPr lang="en-AU" dirty="0" smtClean="0"/>
          </a:p>
          <a:p>
            <a:pPr lvl="1" eaLnBrk="1" hangingPunct="1">
              <a:defRPr/>
            </a:pPr>
            <a:r>
              <a:rPr lang="en-AU" dirty="0" smtClean="0"/>
              <a:t>Definition </a:t>
            </a:r>
            <a:r>
              <a:rPr lang="en-AU" dirty="0" err="1" smtClean="0"/>
              <a:t>der</a:t>
            </a:r>
            <a:r>
              <a:rPr lang="en-AU" dirty="0" smtClean="0"/>
              <a:t> </a:t>
            </a:r>
            <a:r>
              <a:rPr lang="en-AU" dirty="0" err="1" smtClean="0"/>
              <a:t>Analyseeinheit</a:t>
            </a:r>
            <a:r>
              <a:rPr lang="en-AU" dirty="0" smtClean="0"/>
              <a:t> (</a:t>
            </a:r>
            <a:r>
              <a:rPr lang="en-AU" dirty="0" err="1" smtClean="0"/>
              <a:t>z.B</a:t>
            </a:r>
            <a:r>
              <a:rPr lang="en-AU" dirty="0" smtClean="0"/>
              <a:t>. Person </a:t>
            </a:r>
            <a:r>
              <a:rPr lang="en-AU" dirty="0" err="1" smtClean="0"/>
              <a:t>oder</a:t>
            </a:r>
            <a:r>
              <a:rPr lang="en-AU" dirty="0" smtClean="0"/>
              <a:t> </a:t>
            </a:r>
            <a:r>
              <a:rPr lang="en-AU" dirty="0" err="1" smtClean="0"/>
              <a:t>Ereignis</a:t>
            </a:r>
            <a:r>
              <a:rPr lang="en-AU" dirty="0" smtClean="0"/>
              <a:t>) </a:t>
            </a:r>
            <a:r>
              <a:rPr lang="en-AU" dirty="0" err="1" smtClean="0"/>
              <a:t>beachten</a:t>
            </a:r>
            <a:r>
              <a:rPr lang="en-AU" dirty="0" smtClean="0"/>
              <a:t>! </a:t>
            </a:r>
          </a:p>
          <a:p>
            <a:pPr eaLnBrk="1" hangingPunct="1">
              <a:defRPr/>
            </a:pPr>
            <a:r>
              <a:rPr lang="en-AU" dirty="0" smtClean="0"/>
              <a:t>Analyse</a:t>
            </a:r>
          </a:p>
          <a:p>
            <a:pPr lvl="1" eaLnBrk="1" hangingPunct="1">
              <a:defRPr/>
            </a:pPr>
            <a:r>
              <a:rPr lang="en-AU" dirty="0" err="1" smtClean="0"/>
              <a:t>Dichotomisieren</a:t>
            </a:r>
            <a:endParaRPr lang="en-AU" dirty="0" smtClean="0"/>
          </a:p>
          <a:p>
            <a:pPr lvl="2" eaLnBrk="1" hangingPunct="1">
              <a:defRPr/>
            </a:pPr>
            <a:r>
              <a:rPr lang="en-AU" dirty="0" err="1" smtClean="0"/>
              <a:t>Anzahl</a:t>
            </a:r>
            <a:r>
              <a:rPr lang="en-AU" dirty="0" smtClean="0"/>
              <a:t> der </a:t>
            </a:r>
            <a:r>
              <a:rPr lang="en-AU" dirty="0" err="1" smtClean="0"/>
              <a:t>StudienteilnehmerInnen</a:t>
            </a:r>
            <a:r>
              <a:rPr lang="en-AU" dirty="0" smtClean="0"/>
              <a:t> </a:t>
            </a:r>
            <a:r>
              <a:rPr lang="en-AU" dirty="0" err="1" smtClean="0"/>
              <a:t>mit</a:t>
            </a:r>
            <a:r>
              <a:rPr lang="en-AU" dirty="0" smtClean="0"/>
              <a:t> </a:t>
            </a:r>
            <a:r>
              <a:rPr lang="en-AU" dirty="0" err="1" smtClean="0"/>
              <a:t>mindestens</a:t>
            </a:r>
            <a:r>
              <a:rPr lang="en-AU" dirty="0" smtClean="0"/>
              <a:t> </a:t>
            </a:r>
            <a:r>
              <a:rPr lang="en-AU" dirty="0" err="1" smtClean="0"/>
              <a:t>einem</a:t>
            </a:r>
            <a:r>
              <a:rPr lang="en-AU" dirty="0" smtClean="0"/>
              <a:t> </a:t>
            </a:r>
            <a:r>
              <a:rPr lang="en-AU" dirty="0" err="1" smtClean="0"/>
              <a:t>Ereignis</a:t>
            </a:r>
            <a:endParaRPr lang="en-AU" dirty="0" smtClean="0"/>
          </a:p>
          <a:p>
            <a:pPr lvl="1" eaLnBrk="1" hangingPunct="1">
              <a:defRPr/>
            </a:pPr>
            <a:r>
              <a:rPr lang="en-AU" dirty="0" err="1" smtClean="0"/>
              <a:t>Wie</a:t>
            </a:r>
            <a:r>
              <a:rPr lang="en-AU" dirty="0" smtClean="0"/>
              <a:t> </a:t>
            </a:r>
            <a:r>
              <a:rPr lang="en-AU" dirty="0" err="1" smtClean="0"/>
              <a:t>kontinuierliche</a:t>
            </a:r>
            <a:r>
              <a:rPr lang="en-AU" dirty="0" smtClean="0"/>
              <a:t> </a:t>
            </a:r>
            <a:r>
              <a:rPr lang="en-AU" dirty="0" err="1" smtClean="0"/>
              <a:t>Daten</a:t>
            </a:r>
            <a:endParaRPr lang="en-AU" dirty="0" smtClean="0"/>
          </a:p>
          <a:p>
            <a:pPr lvl="2" eaLnBrk="1" hangingPunct="1">
              <a:defRPr/>
            </a:pPr>
            <a:r>
              <a:rPr lang="en-AU" dirty="0" err="1" smtClean="0"/>
              <a:t>Mittlere</a:t>
            </a:r>
            <a:r>
              <a:rPr lang="en-AU" dirty="0" smtClean="0"/>
              <a:t> </a:t>
            </a:r>
            <a:r>
              <a:rPr lang="en-AU" dirty="0" err="1" smtClean="0"/>
              <a:t>Anzahl</a:t>
            </a:r>
            <a:r>
              <a:rPr lang="en-AU" dirty="0" smtClean="0"/>
              <a:t> von </a:t>
            </a:r>
            <a:r>
              <a:rPr lang="en-AU" dirty="0" err="1" smtClean="0"/>
              <a:t>Ereignissen</a:t>
            </a:r>
            <a:r>
              <a:rPr lang="en-AU" dirty="0" smtClean="0"/>
              <a:t> </a:t>
            </a:r>
          </a:p>
          <a:p>
            <a:pPr marL="914400" lvl="2" indent="0" eaLnBrk="1" hangingPunct="1">
              <a:buNone/>
              <a:defRPr/>
            </a:pPr>
            <a:r>
              <a:rPr lang="en-AU" dirty="0"/>
              <a:t> </a:t>
            </a:r>
            <a:r>
              <a:rPr lang="en-AU" dirty="0" smtClean="0"/>
              <a:t>   pro Person</a:t>
            </a:r>
          </a:p>
          <a:p>
            <a:pPr lvl="1" eaLnBrk="1" hangingPunct="1">
              <a:defRPr/>
            </a:pPr>
            <a:r>
              <a:rPr lang="en-AU" dirty="0" err="1" smtClean="0"/>
              <a:t>Zeit</a:t>
            </a:r>
            <a:r>
              <a:rPr lang="en-AU" dirty="0" smtClean="0"/>
              <a:t> </a:t>
            </a:r>
            <a:r>
              <a:rPr lang="en-AU" dirty="0" err="1" smtClean="0"/>
              <a:t>bis</a:t>
            </a:r>
            <a:r>
              <a:rPr lang="en-AU" dirty="0" smtClean="0"/>
              <a:t> </a:t>
            </a:r>
            <a:r>
              <a:rPr lang="en-AU" dirty="0" err="1" smtClean="0"/>
              <a:t>zum</a:t>
            </a:r>
            <a:r>
              <a:rPr lang="en-AU" dirty="0" smtClean="0"/>
              <a:t> </a:t>
            </a:r>
            <a:r>
              <a:rPr lang="en-AU" dirty="0" err="1" smtClean="0"/>
              <a:t>ersten</a:t>
            </a:r>
            <a:r>
              <a:rPr lang="en-AU" dirty="0" smtClean="0"/>
              <a:t> </a:t>
            </a:r>
            <a:r>
              <a:rPr lang="en-AU" dirty="0" err="1" smtClean="0"/>
              <a:t>Ereignis</a:t>
            </a:r>
            <a:endParaRPr lang="en-AU" dirty="0" smtClean="0"/>
          </a:p>
          <a:p>
            <a:pPr lvl="1" eaLnBrk="1" hangingPunct="1">
              <a:defRPr/>
            </a:pPr>
            <a:r>
              <a:rPr lang="en-AU" b="1" dirty="0" smtClean="0">
                <a:solidFill>
                  <a:schemeClr val="accent1"/>
                </a:solidFill>
              </a:rPr>
              <a:t>Rate ratio (RR, </a:t>
            </a:r>
            <a:r>
              <a:rPr lang="en-AU" b="1" dirty="0" err="1" smtClean="0">
                <a:solidFill>
                  <a:schemeClr val="accent1"/>
                </a:solidFill>
              </a:rPr>
              <a:t>Ratenverhältnis</a:t>
            </a:r>
            <a:r>
              <a:rPr lang="en-AU" b="1" dirty="0" smtClean="0">
                <a:solidFill>
                  <a:schemeClr val="accent1"/>
                </a:solidFill>
              </a:rPr>
              <a:t>)</a:t>
            </a:r>
          </a:p>
          <a:p>
            <a:pPr lvl="2" eaLnBrk="1" hangingPunct="1">
              <a:defRPr/>
            </a:pPr>
            <a:r>
              <a:rPr lang="en-AU" dirty="0" err="1" smtClean="0"/>
              <a:t>Wird</a:t>
            </a:r>
            <a:r>
              <a:rPr lang="en-AU" dirty="0" smtClean="0"/>
              <a:t> </a:t>
            </a:r>
            <a:r>
              <a:rPr lang="en-AU" dirty="0" err="1" smtClean="0"/>
              <a:t>mit</a:t>
            </a:r>
            <a:r>
              <a:rPr lang="en-AU" dirty="0" smtClean="0"/>
              <a:t> </a:t>
            </a:r>
            <a:r>
              <a:rPr lang="en-AU" dirty="0" err="1" smtClean="0"/>
              <a:t>Hilfe</a:t>
            </a:r>
            <a:r>
              <a:rPr lang="en-AU" dirty="0" smtClean="0"/>
              <a:t> </a:t>
            </a:r>
            <a:r>
              <a:rPr lang="en-AU" dirty="0" err="1" smtClean="0"/>
              <a:t>der</a:t>
            </a:r>
            <a:r>
              <a:rPr lang="en-AU" dirty="0" smtClean="0"/>
              <a:t> GIV-</a:t>
            </a:r>
            <a:r>
              <a:rPr lang="en-AU" dirty="0" err="1" smtClean="0"/>
              <a:t>Methode</a:t>
            </a:r>
            <a:r>
              <a:rPr lang="en-AU" dirty="0" smtClean="0"/>
              <a:t> </a:t>
            </a:r>
            <a:r>
              <a:rPr lang="en-AU" dirty="0" err="1" smtClean="0"/>
              <a:t>analysiert</a:t>
            </a:r>
            <a:r>
              <a:rPr lang="en-AU" dirty="0" smtClean="0"/>
              <a:t> </a:t>
            </a:r>
          </a:p>
        </p:txBody>
      </p:sp>
      <p:sp>
        <p:nvSpPr>
          <p:cNvPr id="4" name="Rectangle 3"/>
          <p:cNvSpPr/>
          <p:nvPr/>
        </p:nvSpPr>
        <p:spPr>
          <a:xfrm>
            <a:off x="5368925" y="4624388"/>
            <a:ext cx="3402013" cy="862012"/>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77500" lnSpcReduction="20000"/>
          </a:bodyPr>
          <a:lstStyle/>
          <a:p>
            <a:pPr marL="84138">
              <a:tabLst>
                <a:tab pos="812800" algn="l"/>
              </a:tabLst>
              <a:defRPr/>
            </a:pPr>
            <a:r>
              <a:rPr lang="en-AU" sz="2600" dirty="0"/>
              <a:t>Rate =	</a:t>
            </a:r>
            <a:r>
              <a:rPr lang="en-AU" sz="2600" u="sng" dirty="0" err="1"/>
              <a:t>Anzahl</a:t>
            </a:r>
            <a:r>
              <a:rPr lang="en-AU" sz="2600" u="sng" dirty="0"/>
              <a:t> von </a:t>
            </a:r>
            <a:r>
              <a:rPr lang="en-AU" sz="2600" u="sng" dirty="0" err="1"/>
              <a:t>Ereignissen</a:t>
            </a:r>
            <a:endParaRPr lang="en-AU" sz="2600" u="sng" dirty="0"/>
          </a:p>
          <a:p>
            <a:pPr marL="898525">
              <a:defRPr/>
            </a:pPr>
            <a:r>
              <a:rPr lang="en-AU" sz="2600" dirty="0"/>
              <a:t>	       </a:t>
            </a:r>
            <a:r>
              <a:rPr lang="en-AU" sz="2600" dirty="0" err="1"/>
              <a:t>Zeitraum</a:t>
            </a:r>
            <a:r>
              <a:rPr lang="en-AU" sz="26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20650" y="704850"/>
            <a:ext cx="8866188" cy="855663"/>
          </a:xfrm>
        </p:spPr>
        <p:txBody>
          <a:bodyPr/>
          <a:lstStyle/>
          <a:p>
            <a:pPr eaLnBrk="1" hangingPunct="1"/>
            <a:r>
              <a:rPr lang="en-AU" dirty="0" smtClean="0"/>
              <a:t>Time-to-event </a:t>
            </a:r>
            <a:r>
              <a:rPr lang="en-AU" dirty="0" err="1" smtClean="0"/>
              <a:t>Daten</a:t>
            </a:r>
            <a:r>
              <a:rPr lang="en-AU" dirty="0" smtClean="0"/>
              <a:t> </a:t>
            </a:r>
          </a:p>
        </p:txBody>
      </p:sp>
      <p:sp>
        <p:nvSpPr>
          <p:cNvPr id="3" name="Content Placeholder 2"/>
          <p:cNvSpPr>
            <a:spLocks noGrp="1"/>
          </p:cNvSpPr>
          <p:nvPr>
            <p:ph idx="1"/>
          </p:nvPr>
        </p:nvSpPr>
        <p:spPr>
          <a:xfrm>
            <a:off x="457200" y="1784350"/>
            <a:ext cx="8229600" cy="4852988"/>
          </a:xfrm>
        </p:spPr>
        <p:txBody>
          <a:bodyPr>
            <a:normAutofit fontScale="92500" lnSpcReduction="10000"/>
          </a:bodyPr>
          <a:lstStyle/>
          <a:p>
            <a:pPr eaLnBrk="1" hangingPunct="1">
              <a:defRPr/>
            </a:pPr>
            <a:r>
              <a:rPr lang="en-AU" dirty="0" err="1" smtClean="0"/>
              <a:t>Zeitraum</a:t>
            </a:r>
            <a:r>
              <a:rPr lang="en-AU" dirty="0" smtClean="0"/>
              <a:t> </a:t>
            </a:r>
            <a:r>
              <a:rPr lang="en-AU" dirty="0" err="1" smtClean="0"/>
              <a:t>bis</a:t>
            </a:r>
            <a:r>
              <a:rPr lang="en-AU" dirty="0" smtClean="0"/>
              <a:t> </a:t>
            </a:r>
            <a:r>
              <a:rPr lang="en-AU" dirty="0" err="1" smtClean="0"/>
              <a:t>zum</a:t>
            </a:r>
            <a:r>
              <a:rPr lang="en-AU" dirty="0" smtClean="0"/>
              <a:t> </a:t>
            </a:r>
            <a:r>
              <a:rPr lang="en-AU" dirty="0" err="1" smtClean="0"/>
              <a:t>Auftreten</a:t>
            </a:r>
            <a:r>
              <a:rPr lang="en-AU" dirty="0" smtClean="0"/>
              <a:t> </a:t>
            </a:r>
            <a:r>
              <a:rPr lang="en-AU" dirty="0" err="1" smtClean="0"/>
              <a:t>eines</a:t>
            </a:r>
            <a:r>
              <a:rPr lang="en-AU" dirty="0" smtClean="0"/>
              <a:t> </a:t>
            </a:r>
            <a:r>
              <a:rPr lang="en-AU" dirty="0" err="1" smtClean="0"/>
              <a:t>Ereignisses</a:t>
            </a:r>
            <a:endParaRPr lang="en-AU" dirty="0" smtClean="0"/>
          </a:p>
          <a:p>
            <a:pPr lvl="1" eaLnBrk="1" hangingPunct="1">
              <a:defRPr/>
            </a:pPr>
            <a:r>
              <a:rPr lang="en-AU" dirty="0" err="1" smtClean="0"/>
              <a:t>z.B</a:t>
            </a:r>
            <a:r>
              <a:rPr lang="en-AU" dirty="0" smtClean="0"/>
              <a:t>. </a:t>
            </a:r>
            <a:r>
              <a:rPr lang="en-AU" dirty="0" err="1" smtClean="0"/>
              <a:t>Zeitraum</a:t>
            </a:r>
            <a:r>
              <a:rPr lang="en-AU" dirty="0" smtClean="0"/>
              <a:t> </a:t>
            </a:r>
            <a:r>
              <a:rPr lang="en-AU" dirty="0" err="1" smtClean="0"/>
              <a:t>bis</a:t>
            </a:r>
            <a:r>
              <a:rPr lang="en-AU" dirty="0" smtClean="0"/>
              <a:t> </a:t>
            </a:r>
            <a:r>
              <a:rPr lang="en-AU" dirty="0" err="1" smtClean="0"/>
              <a:t>zum</a:t>
            </a:r>
            <a:r>
              <a:rPr lang="en-AU" dirty="0" smtClean="0"/>
              <a:t> Tod, </a:t>
            </a:r>
            <a:r>
              <a:rPr lang="en-AU" dirty="0" err="1" smtClean="0"/>
              <a:t>Zeitraum</a:t>
            </a:r>
            <a:r>
              <a:rPr lang="en-AU" dirty="0" smtClean="0"/>
              <a:t> </a:t>
            </a:r>
            <a:r>
              <a:rPr lang="en-AU" dirty="0" err="1" smtClean="0"/>
              <a:t>ohne</a:t>
            </a:r>
            <a:r>
              <a:rPr lang="en-AU" dirty="0" smtClean="0"/>
              <a:t> </a:t>
            </a:r>
            <a:r>
              <a:rPr lang="en-AU" dirty="0" err="1" smtClean="0"/>
              <a:t>epileptischen</a:t>
            </a:r>
            <a:r>
              <a:rPr lang="en-AU" dirty="0" smtClean="0"/>
              <a:t> </a:t>
            </a:r>
            <a:r>
              <a:rPr lang="en-AU" dirty="0" err="1" smtClean="0"/>
              <a:t>Anfall</a:t>
            </a:r>
            <a:endParaRPr lang="en-AU" dirty="0" smtClean="0"/>
          </a:p>
          <a:p>
            <a:pPr lvl="1" eaLnBrk="1" hangingPunct="1">
              <a:defRPr/>
            </a:pPr>
            <a:r>
              <a:rPr lang="en-AU" dirty="0" err="1" smtClean="0"/>
              <a:t>Schließt</a:t>
            </a:r>
            <a:r>
              <a:rPr lang="en-AU" dirty="0" smtClean="0"/>
              <a:t> </a:t>
            </a:r>
            <a:r>
              <a:rPr lang="en-AU" dirty="0" err="1" smtClean="0"/>
              <a:t>auch</a:t>
            </a:r>
            <a:r>
              <a:rPr lang="en-AU" dirty="0" smtClean="0"/>
              <a:t> </a:t>
            </a:r>
            <a:r>
              <a:rPr lang="en-AU" dirty="0" err="1" smtClean="0"/>
              <a:t>sog</a:t>
            </a:r>
            <a:r>
              <a:rPr lang="en-AU" dirty="0" smtClean="0"/>
              <a:t>. “</a:t>
            </a:r>
            <a:r>
              <a:rPr lang="en-AU" dirty="0" err="1" smtClean="0"/>
              <a:t>zensierte</a:t>
            </a:r>
            <a:r>
              <a:rPr lang="en-AU" dirty="0" smtClean="0"/>
              <a:t>” </a:t>
            </a:r>
            <a:r>
              <a:rPr lang="en-AU" dirty="0" err="1" smtClean="0"/>
              <a:t>Daten</a:t>
            </a:r>
            <a:r>
              <a:rPr lang="en-AU" dirty="0" smtClean="0"/>
              <a:t> </a:t>
            </a:r>
            <a:r>
              <a:rPr lang="en-AU" dirty="0" err="1" smtClean="0"/>
              <a:t>ein</a:t>
            </a:r>
            <a:r>
              <a:rPr lang="en-AU" dirty="0" smtClean="0"/>
              <a:t> – </a:t>
            </a:r>
            <a:r>
              <a:rPr lang="en-AU" dirty="0" err="1" smtClean="0"/>
              <a:t>Personen</a:t>
            </a:r>
            <a:r>
              <a:rPr lang="en-AU" dirty="0" smtClean="0"/>
              <a:t>, </a:t>
            </a:r>
            <a:r>
              <a:rPr lang="en-AU" dirty="0" err="1" smtClean="0"/>
              <a:t>bei</a:t>
            </a:r>
            <a:r>
              <a:rPr lang="en-AU" dirty="0" smtClean="0"/>
              <a:t> </a:t>
            </a:r>
            <a:r>
              <a:rPr lang="en-AU" dirty="0" err="1" smtClean="0"/>
              <a:t>denen</a:t>
            </a:r>
            <a:r>
              <a:rPr lang="en-AU" dirty="0" smtClean="0"/>
              <a:t> </a:t>
            </a:r>
            <a:r>
              <a:rPr lang="en-AU" dirty="0" err="1" smtClean="0"/>
              <a:t>während</a:t>
            </a:r>
            <a:r>
              <a:rPr lang="en-AU" dirty="0" smtClean="0"/>
              <a:t> der </a:t>
            </a:r>
            <a:r>
              <a:rPr lang="en-AU" dirty="0" err="1" smtClean="0"/>
              <a:t>gesamten</a:t>
            </a:r>
            <a:r>
              <a:rPr lang="en-AU" dirty="0" smtClean="0"/>
              <a:t> </a:t>
            </a:r>
            <a:r>
              <a:rPr lang="en-AU" dirty="0" err="1" smtClean="0"/>
              <a:t>Beobachtungszeit</a:t>
            </a:r>
            <a:r>
              <a:rPr lang="en-AU" dirty="0" smtClean="0"/>
              <a:t> </a:t>
            </a:r>
            <a:r>
              <a:rPr lang="en-AU" dirty="0" err="1" smtClean="0"/>
              <a:t>kein</a:t>
            </a:r>
            <a:r>
              <a:rPr lang="en-AU" dirty="0" smtClean="0"/>
              <a:t> </a:t>
            </a:r>
            <a:r>
              <a:rPr lang="en-AU" dirty="0" err="1" smtClean="0"/>
              <a:t>Ereignis</a:t>
            </a:r>
            <a:r>
              <a:rPr lang="en-AU" dirty="0" smtClean="0"/>
              <a:t> </a:t>
            </a:r>
            <a:r>
              <a:rPr lang="en-AU" dirty="0" err="1" smtClean="0"/>
              <a:t>auftrat</a:t>
            </a:r>
            <a:endParaRPr lang="en-AU" dirty="0" smtClean="0"/>
          </a:p>
          <a:p>
            <a:pPr eaLnBrk="1" hangingPunct="1">
              <a:defRPr/>
            </a:pPr>
            <a:r>
              <a:rPr lang="en-AU" dirty="0" smtClean="0"/>
              <a:t>Time-to-event </a:t>
            </a:r>
            <a:r>
              <a:rPr lang="en-AU" dirty="0" err="1" smtClean="0"/>
              <a:t>Daten</a:t>
            </a:r>
            <a:r>
              <a:rPr lang="en-AU" dirty="0" smtClean="0"/>
              <a:t> </a:t>
            </a:r>
            <a:r>
              <a:rPr lang="en-AU" dirty="0" err="1" smtClean="0"/>
              <a:t>analysieren</a:t>
            </a:r>
            <a:r>
              <a:rPr lang="en-AU" dirty="0" smtClean="0"/>
              <a:t>:</a:t>
            </a:r>
          </a:p>
          <a:p>
            <a:pPr lvl="1" eaLnBrk="1" hangingPunct="1">
              <a:defRPr/>
            </a:pPr>
            <a:r>
              <a:rPr lang="en-AU" dirty="0" err="1" smtClean="0"/>
              <a:t>Dichotomisieren</a:t>
            </a:r>
            <a:endParaRPr lang="en-AU" dirty="0" smtClean="0"/>
          </a:p>
          <a:p>
            <a:pPr lvl="2" eaLnBrk="1" hangingPunct="1">
              <a:defRPr/>
            </a:pPr>
            <a:r>
              <a:rPr lang="en-AU" dirty="0" err="1" smtClean="0"/>
              <a:t>Daten</a:t>
            </a:r>
            <a:r>
              <a:rPr lang="en-AU" dirty="0" smtClean="0"/>
              <a:t> </a:t>
            </a:r>
            <a:r>
              <a:rPr lang="en-AU" dirty="0" err="1" smtClean="0"/>
              <a:t>zu</a:t>
            </a:r>
            <a:r>
              <a:rPr lang="en-AU" dirty="0" smtClean="0"/>
              <a:t> </a:t>
            </a:r>
            <a:r>
              <a:rPr lang="en-AU" dirty="0" err="1" smtClean="0"/>
              <a:t>einem</a:t>
            </a:r>
            <a:r>
              <a:rPr lang="en-AU" dirty="0" smtClean="0"/>
              <a:t> </a:t>
            </a:r>
            <a:r>
              <a:rPr lang="en-AU" dirty="0" err="1" smtClean="0"/>
              <a:t>bestimmten</a:t>
            </a:r>
            <a:r>
              <a:rPr lang="en-AU" dirty="0" smtClean="0"/>
              <a:t> </a:t>
            </a:r>
            <a:r>
              <a:rPr lang="en-AU" dirty="0" err="1" smtClean="0"/>
              <a:t>Zeitpunkt</a:t>
            </a:r>
            <a:endParaRPr lang="en-AU" dirty="0" smtClean="0"/>
          </a:p>
          <a:p>
            <a:pPr lvl="1" eaLnBrk="1" hangingPunct="1">
              <a:defRPr/>
            </a:pPr>
            <a:r>
              <a:rPr lang="en-AU" dirty="0" err="1" smtClean="0"/>
              <a:t>Kontinuierlich</a:t>
            </a:r>
            <a:endParaRPr lang="en-AU" dirty="0" smtClean="0"/>
          </a:p>
          <a:p>
            <a:pPr lvl="2" eaLnBrk="1" hangingPunct="1">
              <a:defRPr/>
            </a:pPr>
            <a:r>
              <a:rPr lang="en-AU" dirty="0" err="1" smtClean="0"/>
              <a:t>Durchschnittliche</a:t>
            </a:r>
            <a:r>
              <a:rPr lang="en-AU" dirty="0" smtClean="0"/>
              <a:t> </a:t>
            </a:r>
            <a:r>
              <a:rPr lang="en-AU" dirty="0" err="1" smtClean="0"/>
              <a:t>Anzahl</a:t>
            </a:r>
            <a:r>
              <a:rPr lang="en-AU" dirty="0" smtClean="0"/>
              <a:t> der </a:t>
            </a:r>
            <a:r>
              <a:rPr lang="en-AU" dirty="0" err="1" smtClean="0"/>
              <a:t>Tage</a:t>
            </a:r>
            <a:r>
              <a:rPr lang="en-AU" dirty="0" smtClean="0"/>
              <a:t> </a:t>
            </a:r>
            <a:r>
              <a:rPr lang="en-AU" dirty="0" err="1" smtClean="0"/>
              <a:t>bis</a:t>
            </a:r>
            <a:r>
              <a:rPr lang="en-AU" dirty="0" smtClean="0"/>
              <a:t> </a:t>
            </a:r>
            <a:r>
              <a:rPr lang="en-AU" dirty="0" err="1" smtClean="0"/>
              <a:t>zum</a:t>
            </a:r>
            <a:r>
              <a:rPr lang="en-AU" dirty="0" smtClean="0"/>
              <a:t> </a:t>
            </a:r>
            <a:r>
              <a:rPr lang="en-AU" dirty="0" err="1" smtClean="0"/>
              <a:t>Ereignis</a:t>
            </a:r>
            <a:r>
              <a:rPr lang="en-AU" dirty="0" smtClean="0"/>
              <a:t> – </a:t>
            </a:r>
            <a:r>
              <a:rPr lang="en-AU" dirty="0" err="1" smtClean="0"/>
              <a:t>eignet</a:t>
            </a:r>
            <a:r>
              <a:rPr lang="en-AU" dirty="0" smtClean="0"/>
              <a:t> </a:t>
            </a:r>
            <a:r>
              <a:rPr lang="en-AU" dirty="0" err="1" smtClean="0"/>
              <a:t>sich</a:t>
            </a:r>
            <a:r>
              <a:rPr lang="en-AU" dirty="0" smtClean="0"/>
              <a:t> </a:t>
            </a:r>
            <a:r>
              <a:rPr lang="en-AU" dirty="0" err="1" smtClean="0"/>
              <a:t>nicht</a:t>
            </a:r>
            <a:r>
              <a:rPr lang="en-AU" dirty="0" smtClean="0"/>
              <a:t> </a:t>
            </a:r>
            <a:r>
              <a:rPr lang="en-AU" dirty="0" err="1" smtClean="0"/>
              <a:t>für</a:t>
            </a:r>
            <a:r>
              <a:rPr lang="en-AU" dirty="0" smtClean="0"/>
              <a:t> </a:t>
            </a:r>
            <a:r>
              <a:rPr lang="en-AU" dirty="0" err="1" smtClean="0"/>
              <a:t>zensierte</a:t>
            </a:r>
            <a:r>
              <a:rPr lang="en-AU" dirty="0" smtClean="0"/>
              <a:t> </a:t>
            </a:r>
            <a:r>
              <a:rPr lang="en-AU" dirty="0" err="1" smtClean="0"/>
              <a:t>Daten</a:t>
            </a:r>
            <a:endParaRPr lang="en-AU" dirty="0" smtClean="0"/>
          </a:p>
          <a:p>
            <a:pPr lvl="1" eaLnBrk="1" hangingPunct="1">
              <a:defRPr/>
            </a:pPr>
            <a:r>
              <a:rPr lang="en-AU" dirty="0" smtClean="0"/>
              <a:t>Hazard ratios</a:t>
            </a:r>
          </a:p>
          <a:p>
            <a:pPr lvl="2" eaLnBrk="1" hangingPunct="1">
              <a:defRPr/>
            </a:pPr>
            <a:r>
              <a:rPr lang="en-AU" dirty="0" err="1" smtClean="0"/>
              <a:t>Wird</a:t>
            </a:r>
            <a:r>
              <a:rPr lang="en-AU" dirty="0" smtClean="0"/>
              <a:t> </a:t>
            </a:r>
            <a:r>
              <a:rPr lang="en-AU" dirty="0" err="1" smtClean="0"/>
              <a:t>mit</a:t>
            </a:r>
            <a:r>
              <a:rPr lang="en-AU" dirty="0" smtClean="0"/>
              <a:t> </a:t>
            </a:r>
            <a:r>
              <a:rPr lang="en-AU" dirty="0" err="1" smtClean="0"/>
              <a:t>Hilfe</a:t>
            </a:r>
            <a:r>
              <a:rPr lang="en-AU" dirty="0" smtClean="0"/>
              <a:t> </a:t>
            </a:r>
            <a:r>
              <a:rPr lang="en-AU" dirty="0" err="1" smtClean="0"/>
              <a:t>der</a:t>
            </a:r>
            <a:r>
              <a:rPr lang="en-AU" dirty="0" smtClean="0"/>
              <a:t> GIV-</a:t>
            </a:r>
            <a:r>
              <a:rPr lang="en-AU" dirty="0" err="1" smtClean="0"/>
              <a:t>Methode</a:t>
            </a:r>
            <a:r>
              <a:rPr lang="en-AU" dirty="0" smtClean="0"/>
              <a:t> </a:t>
            </a:r>
            <a:r>
              <a:rPr lang="en-AU" dirty="0" err="1" smtClean="0"/>
              <a:t>analysiert</a:t>
            </a:r>
            <a:r>
              <a:rPr lang="en-AU" dirty="0" smtClean="0"/>
              <a:t> </a:t>
            </a:r>
          </a:p>
          <a:p>
            <a:pPr lvl="1" eaLnBrk="1" hangingPunct="1">
              <a:defRPr/>
            </a:pPr>
            <a:r>
              <a:rPr lang="en-AU" dirty="0" smtClean="0"/>
              <a:t>O – E und V</a:t>
            </a:r>
          </a:p>
        </p:txBody>
      </p:sp>
      <p:grpSp>
        <p:nvGrpSpPr>
          <p:cNvPr id="21508" name="Group 17"/>
          <p:cNvGrpSpPr>
            <a:grpSpLocks/>
          </p:cNvGrpSpPr>
          <p:nvPr/>
        </p:nvGrpSpPr>
        <p:grpSpPr bwMode="auto">
          <a:xfrm>
            <a:off x="5229225" y="2516872"/>
            <a:ext cx="3725863" cy="2519363"/>
            <a:chOff x="5727885" y="4300193"/>
            <a:chExt cx="2339701" cy="1120081"/>
          </a:xfrm>
        </p:grpSpPr>
        <p:cxnSp>
          <p:nvCxnSpPr>
            <p:cNvPr id="5" name="Straight Arrow Connector 4"/>
            <p:cNvCxnSpPr/>
            <p:nvPr/>
          </p:nvCxnSpPr>
          <p:spPr>
            <a:xfrm rot="18900000">
              <a:off x="5962154" y="4300899"/>
              <a:ext cx="1130473" cy="80036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5727885" y="4782950"/>
              <a:ext cx="2320760" cy="0"/>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8900000">
              <a:off x="6055862" y="4300193"/>
              <a:ext cx="1582064" cy="112008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7936662" y="4769893"/>
              <a:ext cx="26184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20650" y="704850"/>
            <a:ext cx="8866188" cy="855663"/>
          </a:xfrm>
        </p:spPr>
        <p:txBody>
          <a:bodyPr/>
          <a:lstStyle/>
          <a:p>
            <a:pPr eaLnBrk="1" hangingPunct="1"/>
            <a:r>
              <a:rPr lang="en-AU" dirty="0" err="1" smtClean="0"/>
              <a:t>Überblick</a:t>
            </a:r>
            <a:endParaRPr lang="en-AU" dirty="0" smtClean="0"/>
          </a:p>
        </p:txBody>
      </p:sp>
      <p:grpSp>
        <p:nvGrpSpPr>
          <p:cNvPr id="22532" name="Group 3"/>
          <p:cNvGrpSpPr>
            <a:grpSpLocks/>
          </p:cNvGrpSpPr>
          <p:nvPr/>
        </p:nvGrpSpPr>
        <p:grpSpPr bwMode="auto">
          <a:xfrm>
            <a:off x="1954213" y="5226050"/>
            <a:ext cx="5716587" cy="742950"/>
            <a:chOff x="1555576" y="5433242"/>
            <a:chExt cx="5716559" cy="741593"/>
          </a:xfrm>
        </p:grpSpPr>
        <p:pic>
          <p:nvPicPr>
            <p:cNvPr id="22533"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6" name="Text Box 8"/>
            <p:cNvSpPr txBox="1">
              <a:spLocks noChangeArrowheads="1"/>
            </p:cNvSpPr>
            <p:nvPr/>
          </p:nvSpPr>
          <p:spPr bwMode="auto">
            <a:xfrm>
              <a:off x="2015949" y="5659840"/>
              <a:ext cx="5256186" cy="491226"/>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9 &amp; 16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
        <p:nvSpPr>
          <p:cNvPr id="9" name="Content Placeholder 2"/>
          <p:cNvSpPr>
            <a:spLocks noGrp="1"/>
          </p:cNvSpPr>
          <p:nvPr>
            <p:ph idx="1"/>
          </p:nvPr>
        </p:nvSpPr>
        <p:spPr>
          <a:xfrm>
            <a:off x="457200" y="1784350"/>
            <a:ext cx="8229600" cy="4130675"/>
          </a:xfrm>
        </p:spPr>
        <p:txBody>
          <a:bodyPr/>
          <a:lstStyle/>
          <a:p>
            <a:pPr eaLnBrk="1" hangingPunct="1"/>
            <a:r>
              <a:rPr lang="en-AU" dirty="0" err="1" smtClean="0"/>
              <a:t>Metaanalyse</a:t>
            </a:r>
            <a:r>
              <a:rPr lang="en-AU" dirty="0" smtClean="0"/>
              <a:t> </a:t>
            </a:r>
            <a:r>
              <a:rPr lang="en-AU" dirty="0" err="1" smtClean="0"/>
              <a:t>mit</a:t>
            </a:r>
            <a:r>
              <a:rPr lang="en-AU" dirty="0" smtClean="0"/>
              <a:t> </a:t>
            </a:r>
            <a:r>
              <a:rPr lang="en-AU" dirty="0" err="1" smtClean="0"/>
              <a:t>Inverser-Varianz-Methode</a:t>
            </a:r>
            <a:r>
              <a:rPr lang="en-AU" dirty="0" smtClean="0"/>
              <a:t> (GIV)</a:t>
            </a:r>
          </a:p>
          <a:p>
            <a:pPr eaLnBrk="1" hangingPunct="1"/>
            <a:r>
              <a:rPr lang="en-AU" dirty="0" err="1" smtClean="0"/>
              <a:t>Untypische</a:t>
            </a:r>
            <a:r>
              <a:rPr lang="en-AU" dirty="0" smtClean="0"/>
              <a:t> </a:t>
            </a:r>
            <a:r>
              <a:rPr lang="en-AU" dirty="0" err="1" smtClean="0"/>
              <a:t>Daten</a:t>
            </a:r>
            <a:endParaRPr lang="en-AU" dirty="0" smtClean="0"/>
          </a:p>
          <a:p>
            <a:pPr eaLnBrk="1" hangingPunct="1"/>
            <a:r>
              <a:rPr lang="en-AU" b="1" dirty="0" err="1" smtClean="0">
                <a:solidFill>
                  <a:schemeClr val="accent1"/>
                </a:solidFill>
              </a:rPr>
              <a:t>Untypische</a:t>
            </a:r>
            <a:r>
              <a:rPr lang="en-AU" b="1" dirty="0" smtClean="0">
                <a:solidFill>
                  <a:schemeClr val="accent1"/>
                </a:solidFill>
              </a:rPr>
              <a:t> </a:t>
            </a:r>
            <a:r>
              <a:rPr lang="en-AU" b="1" dirty="0" err="1" smtClean="0">
                <a:solidFill>
                  <a:schemeClr val="accent1"/>
                </a:solidFill>
              </a:rPr>
              <a:t>Studiendesigns</a:t>
            </a:r>
            <a:endParaRPr lang="en-AU" b="1" dirty="0" smtClean="0">
              <a:solidFill>
                <a:schemeClr val="accent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20650" y="704850"/>
            <a:ext cx="8866188" cy="855663"/>
          </a:xfrm>
        </p:spPr>
        <p:txBody>
          <a:bodyPr/>
          <a:lstStyle/>
          <a:p>
            <a:pPr eaLnBrk="1" hangingPunct="1"/>
            <a:r>
              <a:rPr lang="en-AU" dirty="0" err="1" smtClean="0"/>
              <a:t>Studien</a:t>
            </a:r>
            <a:r>
              <a:rPr lang="en-AU" dirty="0" smtClean="0"/>
              <a:t> </a:t>
            </a:r>
            <a:r>
              <a:rPr lang="en-AU" dirty="0" err="1" smtClean="0"/>
              <a:t>mit</a:t>
            </a:r>
            <a:r>
              <a:rPr lang="en-AU" dirty="0" smtClean="0"/>
              <a:t> &gt;2 </a:t>
            </a:r>
            <a:r>
              <a:rPr lang="en-AU" dirty="0" err="1" smtClean="0"/>
              <a:t>Gruppen</a:t>
            </a:r>
            <a:endParaRPr lang="en-US" dirty="0" smtClean="0"/>
          </a:p>
        </p:txBody>
      </p:sp>
      <p:sp>
        <p:nvSpPr>
          <p:cNvPr id="23555" name="Rectangle 3"/>
          <p:cNvSpPr>
            <a:spLocks noGrp="1" noChangeArrowheads="1"/>
          </p:cNvSpPr>
          <p:nvPr>
            <p:ph type="body" idx="1"/>
          </p:nvPr>
        </p:nvSpPr>
        <p:spPr>
          <a:xfrm>
            <a:off x="457200" y="1784350"/>
            <a:ext cx="8686800" cy="4130675"/>
          </a:xfrm>
        </p:spPr>
        <p:txBody>
          <a:bodyPr>
            <a:normAutofit/>
          </a:bodyPr>
          <a:lstStyle/>
          <a:p>
            <a:pPr eaLnBrk="1" hangingPunct="1">
              <a:defRPr/>
            </a:pPr>
            <a:r>
              <a:rPr lang="en-AU" dirty="0" err="1" smtClean="0"/>
              <a:t>RevMan</a:t>
            </a:r>
            <a:r>
              <a:rPr lang="en-AU" dirty="0" smtClean="0"/>
              <a:t> </a:t>
            </a:r>
            <a:r>
              <a:rPr lang="en-AU" dirty="0" err="1" smtClean="0"/>
              <a:t>erfordert</a:t>
            </a:r>
            <a:r>
              <a:rPr lang="en-AU" dirty="0" smtClean="0"/>
              <a:t> </a:t>
            </a:r>
            <a:r>
              <a:rPr lang="en-AU" dirty="0" err="1" smtClean="0"/>
              <a:t>paarweise</a:t>
            </a:r>
            <a:r>
              <a:rPr lang="en-AU" dirty="0" smtClean="0"/>
              <a:t> </a:t>
            </a:r>
            <a:r>
              <a:rPr lang="en-AU" dirty="0" err="1" smtClean="0"/>
              <a:t>Vergleiche</a:t>
            </a:r>
            <a:endParaRPr lang="en-AU" dirty="0" smtClean="0"/>
          </a:p>
          <a:p>
            <a:pPr eaLnBrk="1" hangingPunct="1">
              <a:defRPr/>
            </a:pPr>
            <a:r>
              <a:rPr lang="en-AU" dirty="0" err="1" smtClean="0"/>
              <a:t>Überlegen</a:t>
            </a:r>
            <a:r>
              <a:rPr lang="en-AU" dirty="0" smtClean="0"/>
              <a:t> </a:t>
            </a:r>
            <a:r>
              <a:rPr lang="en-AU" dirty="0" err="1" smtClean="0"/>
              <a:t>Sie</a:t>
            </a:r>
            <a:r>
              <a:rPr lang="en-AU" dirty="0" smtClean="0"/>
              <a:t> </a:t>
            </a:r>
            <a:r>
              <a:rPr lang="en-AU" dirty="0" err="1" smtClean="0"/>
              <a:t>sich</a:t>
            </a:r>
            <a:r>
              <a:rPr lang="en-AU" dirty="0" smtClean="0"/>
              <a:t>, was </a:t>
            </a:r>
            <a:r>
              <a:rPr lang="en-AU" dirty="0" err="1" smtClean="0"/>
              <a:t>für</a:t>
            </a:r>
            <a:r>
              <a:rPr lang="en-AU" dirty="0" smtClean="0"/>
              <a:t> </a:t>
            </a:r>
            <a:r>
              <a:rPr lang="en-AU" dirty="0" err="1" smtClean="0"/>
              <a:t>Ihre</a:t>
            </a:r>
            <a:r>
              <a:rPr lang="en-AU" dirty="0" smtClean="0"/>
              <a:t> Review-</a:t>
            </a:r>
            <a:r>
              <a:rPr lang="en-AU" dirty="0" err="1" smtClean="0"/>
              <a:t>Frage</a:t>
            </a:r>
            <a:r>
              <a:rPr lang="en-AU" dirty="0" smtClean="0"/>
              <a:t> relevant </a:t>
            </a:r>
            <a:r>
              <a:rPr lang="en-AU" dirty="0" err="1" smtClean="0"/>
              <a:t>ist</a:t>
            </a:r>
            <a:endParaRPr lang="en-AU" dirty="0" smtClean="0"/>
          </a:p>
          <a:p>
            <a:pPr lvl="1" eaLnBrk="1" hangingPunct="1">
              <a:buFont typeface="Arial" charset="0"/>
              <a:buChar char="•"/>
              <a:defRPr/>
            </a:pPr>
            <a:r>
              <a:rPr lang="en-AU" dirty="0" err="1" smtClean="0"/>
              <a:t>Irrelevante</a:t>
            </a:r>
            <a:r>
              <a:rPr lang="en-AU" dirty="0" smtClean="0"/>
              <a:t> </a:t>
            </a:r>
            <a:r>
              <a:rPr lang="en-AU" dirty="0" err="1" smtClean="0"/>
              <a:t>Gruppen</a:t>
            </a:r>
            <a:r>
              <a:rPr lang="en-AU" dirty="0" smtClean="0"/>
              <a:t> </a:t>
            </a:r>
            <a:r>
              <a:rPr lang="en-AU" dirty="0" err="1" smtClean="0"/>
              <a:t>können</a:t>
            </a:r>
            <a:r>
              <a:rPr lang="en-AU" dirty="0" smtClean="0"/>
              <a:t> </a:t>
            </a:r>
            <a:r>
              <a:rPr lang="en-AU" dirty="0" err="1" smtClean="0"/>
              <a:t>ignoriert</a:t>
            </a:r>
            <a:r>
              <a:rPr lang="en-AU" dirty="0" smtClean="0"/>
              <a:t> </a:t>
            </a:r>
            <a:r>
              <a:rPr lang="en-AU" dirty="0" err="1" smtClean="0"/>
              <a:t>werden</a:t>
            </a:r>
            <a:endParaRPr lang="en-AU" dirty="0" smtClean="0"/>
          </a:p>
          <a:p>
            <a:pPr lvl="1" eaLnBrk="1" hangingPunct="1">
              <a:buFont typeface="Arial" charset="0"/>
              <a:buChar char="•"/>
              <a:defRPr/>
            </a:pPr>
            <a:r>
              <a:rPr lang="en-AU" dirty="0" err="1" smtClean="0"/>
              <a:t>Jeweils</a:t>
            </a:r>
            <a:r>
              <a:rPr lang="en-AU" dirty="0" smtClean="0"/>
              <a:t> </a:t>
            </a:r>
            <a:r>
              <a:rPr lang="en-AU" dirty="0" err="1" smtClean="0"/>
              <a:t>nur</a:t>
            </a:r>
            <a:r>
              <a:rPr lang="en-AU" dirty="0" smtClean="0"/>
              <a:t> </a:t>
            </a:r>
            <a:r>
              <a:rPr lang="en-AU" dirty="0" err="1" smtClean="0"/>
              <a:t>zwei</a:t>
            </a:r>
            <a:r>
              <a:rPr lang="en-AU" dirty="0" smtClean="0"/>
              <a:t> </a:t>
            </a:r>
            <a:r>
              <a:rPr lang="en-AU" dirty="0" err="1" smtClean="0"/>
              <a:t>Studienarme</a:t>
            </a:r>
            <a:r>
              <a:rPr lang="en-AU" dirty="0" smtClean="0"/>
              <a:t> </a:t>
            </a:r>
            <a:r>
              <a:rPr lang="en-AU" dirty="0" err="1" smtClean="0"/>
              <a:t>vergleichen</a:t>
            </a:r>
            <a:endParaRPr lang="en-AU" dirty="0" smtClean="0"/>
          </a:p>
          <a:p>
            <a:pPr lvl="1" eaLnBrk="1" hangingPunct="1">
              <a:buFont typeface="Arial" charset="0"/>
              <a:buChar char="•"/>
              <a:defRPr/>
            </a:pPr>
            <a:r>
              <a:rPr lang="en-AU" dirty="0" smtClean="0"/>
              <a:t>Falls </a:t>
            </a:r>
            <a:r>
              <a:rPr lang="en-AU" dirty="0" err="1" smtClean="0"/>
              <a:t>sinnvoll</a:t>
            </a:r>
            <a:r>
              <a:rPr lang="en-AU" dirty="0" smtClean="0"/>
              <a:t>, </a:t>
            </a:r>
            <a:r>
              <a:rPr lang="en-AU" dirty="0" err="1" smtClean="0"/>
              <a:t>zwei</a:t>
            </a:r>
            <a:r>
              <a:rPr lang="en-AU" dirty="0" smtClean="0"/>
              <a:t> </a:t>
            </a:r>
            <a:r>
              <a:rPr lang="en-AU" dirty="0" err="1" smtClean="0"/>
              <a:t>Studienarme</a:t>
            </a:r>
            <a:r>
              <a:rPr lang="en-AU" dirty="0" smtClean="0"/>
              <a:t> </a:t>
            </a:r>
            <a:r>
              <a:rPr lang="en-AU" dirty="0" err="1" smtClean="0"/>
              <a:t>zusammenfassen</a:t>
            </a:r>
            <a:endParaRPr lang="en-AU" dirty="0" smtClean="0"/>
          </a:p>
          <a:p>
            <a:pPr lvl="1" eaLnBrk="1" hangingPunct="1">
              <a:buFont typeface="Arial" charset="0"/>
              <a:buChar char="•"/>
              <a:defRPr/>
            </a:pPr>
            <a:r>
              <a:rPr lang="en-AU" dirty="0" err="1" smtClean="0"/>
              <a:t>Netzwerk-Metaanalyse</a:t>
            </a:r>
            <a:endParaRPr lang="en-AU" dirty="0" smtClean="0"/>
          </a:p>
          <a:p>
            <a:pPr eaLnBrk="1" hangingPunct="1">
              <a:defRPr/>
            </a:pPr>
            <a:r>
              <a:rPr lang="en-AU" dirty="0" err="1" smtClean="0"/>
              <a:t>Vorsicht</a:t>
            </a:r>
            <a:r>
              <a:rPr lang="en-AU" dirty="0" smtClean="0"/>
              <a:t>, </a:t>
            </a:r>
            <a:r>
              <a:rPr lang="en-AU" dirty="0" err="1" smtClean="0"/>
              <a:t>dass</a:t>
            </a:r>
            <a:r>
              <a:rPr lang="en-AU" dirty="0" smtClean="0"/>
              <a:t> </a:t>
            </a:r>
            <a:r>
              <a:rPr lang="en-AU" dirty="0" err="1" smtClean="0"/>
              <a:t>Gruppen</a:t>
            </a:r>
            <a:r>
              <a:rPr lang="en-AU" dirty="0" smtClean="0"/>
              <a:t> in der </a:t>
            </a:r>
            <a:r>
              <a:rPr lang="en-AU" dirty="0" err="1" smtClean="0"/>
              <a:t>Metaanalyse</a:t>
            </a:r>
            <a:r>
              <a:rPr lang="en-AU" dirty="0" smtClean="0"/>
              <a:t> </a:t>
            </a:r>
            <a:r>
              <a:rPr lang="en-AU" dirty="0" err="1" smtClean="0"/>
              <a:t>nicht</a:t>
            </a:r>
            <a:r>
              <a:rPr lang="en-AU" dirty="0" smtClean="0"/>
              <a:t> </a:t>
            </a:r>
            <a:r>
              <a:rPr lang="en-AU" dirty="0" err="1" smtClean="0"/>
              <a:t>doppelt</a:t>
            </a:r>
            <a:r>
              <a:rPr lang="en-AU" dirty="0" smtClean="0"/>
              <a:t> </a:t>
            </a:r>
            <a:r>
              <a:rPr lang="en-AU" dirty="0" err="1" smtClean="0"/>
              <a:t>gezählt</a:t>
            </a:r>
            <a:r>
              <a:rPr lang="en-AU" dirty="0" smtClean="0"/>
              <a:t> </a:t>
            </a:r>
            <a:r>
              <a:rPr lang="en-AU" dirty="0" err="1" smtClean="0"/>
              <a:t>werden</a:t>
            </a:r>
            <a:r>
              <a:rPr lang="en-AU" dirty="0" smtClean="0"/>
              <a:t> </a:t>
            </a:r>
          </a:p>
          <a:p>
            <a:pPr lvl="1" eaLnBrk="1" hangingPunct="1">
              <a:buFont typeface="Arial" charset="0"/>
              <a:buChar char="•"/>
              <a:defRPr/>
            </a:pPr>
            <a:r>
              <a:rPr lang="en-AU" dirty="0" err="1" smtClean="0"/>
              <a:t>Gefahr</a:t>
            </a:r>
            <a:r>
              <a:rPr lang="en-AU" dirty="0" smtClean="0"/>
              <a:t> von </a:t>
            </a:r>
            <a:r>
              <a:rPr lang="en-AU" dirty="0" err="1" smtClean="0"/>
              <a:t>Fehler</a:t>
            </a:r>
            <a:r>
              <a:rPr lang="en-AU" dirty="0" smtClean="0"/>
              <a:t> </a:t>
            </a:r>
            <a:r>
              <a:rPr lang="en-AU" dirty="0" err="1" smtClean="0"/>
              <a:t>mit</a:t>
            </a:r>
            <a:r>
              <a:rPr lang="en-AU" dirty="0" smtClean="0"/>
              <a:t> </a:t>
            </a:r>
            <a:r>
              <a:rPr lang="en-AU" dirty="0" err="1" smtClean="0"/>
              <a:t>Analyseeinheit</a:t>
            </a:r>
            <a:r>
              <a:rPr lang="en-AU" dirty="0" smtClean="0"/>
              <a:t> (unit-of-analysis)</a:t>
            </a:r>
          </a:p>
        </p:txBody>
      </p:sp>
      <p:grpSp>
        <p:nvGrpSpPr>
          <p:cNvPr id="23556" name="Group 6"/>
          <p:cNvGrpSpPr>
            <a:grpSpLocks/>
          </p:cNvGrpSpPr>
          <p:nvPr/>
        </p:nvGrpSpPr>
        <p:grpSpPr bwMode="auto">
          <a:xfrm>
            <a:off x="125413" y="5861050"/>
            <a:ext cx="6392862" cy="741363"/>
            <a:chOff x="1555576" y="5433242"/>
            <a:chExt cx="6393762" cy="741593"/>
          </a:xfrm>
        </p:grpSpPr>
        <p:pic>
          <p:nvPicPr>
            <p:cNvPr id="23557"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11" name="Text Box 8"/>
            <p:cNvSpPr txBox="1">
              <a:spLocks noChangeArrowheads="1"/>
            </p:cNvSpPr>
            <p:nvPr/>
          </p:nvSpPr>
          <p:spPr bwMode="auto">
            <a:xfrm>
              <a:off x="2016016" y="5660325"/>
              <a:ext cx="5933322"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16.5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Title 6"/>
          <p:cNvSpPr>
            <a:spLocks noGrp="1"/>
          </p:cNvSpPr>
          <p:nvPr>
            <p:ph type="title"/>
          </p:nvPr>
        </p:nvSpPr>
        <p:spPr>
          <a:xfrm>
            <a:off x="120650" y="704850"/>
            <a:ext cx="8866188" cy="855663"/>
          </a:xfrm>
        </p:spPr>
        <p:txBody>
          <a:bodyPr/>
          <a:lstStyle/>
          <a:p>
            <a:pPr eaLnBrk="1" hangingPunct="1"/>
            <a:r>
              <a:rPr lang="en-US" smtClean="0"/>
              <a:t>Schritte eines systematischen Cochrane Reviews</a:t>
            </a:r>
            <a:endParaRPr lang="en-AU" smtClean="0"/>
          </a:p>
        </p:txBody>
      </p:sp>
      <p:sp>
        <p:nvSpPr>
          <p:cNvPr id="6" name="Content Placeholder 8"/>
          <p:cNvSpPr>
            <a:spLocks noGrp="1"/>
          </p:cNvSpPr>
          <p:nvPr>
            <p:ph idx="1"/>
          </p:nvPr>
        </p:nvSpPr>
        <p:spPr>
          <a:xfrm>
            <a:off x="457200" y="1784350"/>
            <a:ext cx="8229600" cy="4598988"/>
          </a:xfrm>
        </p:spPr>
        <p:txBody>
          <a:bodyPr>
            <a:normAutofit fontScale="92500" lnSpcReduction="10000"/>
          </a:bodyPr>
          <a:lstStyle/>
          <a:p>
            <a:pPr marL="457200" indent="-457200">
              <a:lnSpc>
                <a:spcPct val="110000"/>
              </a:lnSpc>
              <a:buFont typeface="+mj-lt"/>
              <a:buAutoNum type="arabicPeriod"/>
              <a:defRPr/>
            </a:pPr>
            <a:r>
              <a:rPr lang="en-AU" dirty="0" err="1" smtClean="0"/>
              <a:t>Fragestellung</a:t>
            </a:r>
            <a:r>
              <a:rPr lang="en-AU" dirty="0" smtClean="0"/>
              <a:t> </a:t>
            </a:r>
            <a:r>
              <a:rPr lang="en-AU" dirty="0" err="1" smtClean="0"/>
              <a:t>festlegen</a:t>
            </a:r>
            <a:endParaRPr lang="en-AU" dirty="0" smtClean="0"/>
          </a:p>
          <a:p>
            <a:pPr marL="457200" indent="-457200">
              <a:lnSpc>
                <a:spcPct val="110000"/>
              </a:lnSpc>
              <a:buFont typeface="+mj-lt"/>
              <a:buAutoNum type="arabicPeriod"/>
              <a:defRPr/>
            </a:pPr>
            <a:r>
              <a:rPr lang="en-AU" dirty="0" err="1" smtClean="0"/>
              <a:t>Auswahlkriterien</a:t>
            </a:r>
            <a:r>
              <a:rPr lang="en-AU" dirty="0" smtClean="0"/>
              <a:t> </a:t>
            </a:r>
            <a:r>
              <a:rPr lang="en-AU" dirty="0" err="1" smtClean="0"/>
              <a:t>definieren</a:t>
            </a:r>
            <a:r>
              <a:rPr lang="en-AU" dirty="0" smtClean="0"/>
              <a:t> </a:t>
            </a:r>
          </a:p>
          <a:p>
            <a:pPr marL="457200" indent="-457200">
              <a:lnSpc>
                <a:spcPct val="110000"/>
              </a:lnSpc>
              <a:buFont typeface="+mj-lt"/>
              <a:buAutoNum type="arabicPeriod"/>
              <a:defRPr/>
            </a:pPr>
            <a:r>
              <a:rPr lang="en-AU" dirty="0" err="1" smtClean="0"/>
              <a:t>Methoden</a:t>
            </a:r>
            <a:r>
              <a:rPr lang="en-AU" dirty="0" smtClean="0"/>
              <a:t> </a:t>
            </a:r>
            <a:r>
              <a:rPr lang="en-AU" dirty="0" err="1" smtClean="0"/>
              <a:t>definieren</a:t>
            </a:r>
            <a:endParaRPr lang="en-AU" dirty="0" smtClean="0"/>
          </a:p>
          <a:p>
            <a:pPr marL="457200" indent="-457200">
              <a:lnSpc>
                <a:spcPct val="110000"/>
              </a:lnSpc>
              <a:buFont typeface="+mj-lt"/>
              <a:buAutoNum type="arabicPeriod"/>
              <a:defRPr/>
            </a:pPr>
            <a:r>
              <a:rPr lang="en-AU" dirty="0" err="1" smtClean="0"/>
              <a:t>Studien</a:t>
            </a:r>
            <a:r>
              <a:rPr lang="en-AU" dirty="0" smtClean="0"/>
              <a:t> </a:t>
            </a:r>
            <a:r>
              <a:rPr lang="en-AU" dirty="0" err="1" smtClean="0"/>
              <a:t>suchen</a:t>
            </a:r>
            <a:endParaRPr lang="en-AU" dirty="0" smtClean="0"/>
          </a:p>
          <a:p>
            <a:pPr marL="457200" indent="-457200">
              <a:lnSpc>
                <a:spcPct val="110000"/>
              </a:lnSpc>
              <a:buFont typeface="+mj-lt"/>
              <a:buAutoNum type="arabicPeriod"/>
              <a:defRPr/>
            </a:pPr>
            <a:r>
              <a:rPr lang="en-AU" dirty="0" err="1" smtClean="0"/>
              <a:t>Auswahlkriterien</a:t>
            </a:r>
            <a:r>
              <a:rPr lang="en-AU" dirty="0" smtClean="0"/>
              <a:t> </a:t>
            </a:r>
            <a:r>
              <a:rPr lang="en-AU" dirty="0" err="1" smtClean="0"/>
              <a:t>anwenden</a:t>
            </a:r>
            <a:endParaRPr lang="en-AU" dirty="0" smtClean="0"/>
          </a:p>
          <a:p>
            <a:pPr marL="457200" indent="-457200">
              <a:lnSpc>
                <a:spcPct val="110000"/>
              </a:lnSpc>
              <a:buFont typeface="+mj-lt"/>
              <a:buAutoNum type="arabicPeriod"/>
              <a:defRPr/>
            </a:pPr>
            <a:r>
              <a:rPr lang="en-AU" dirty="0" err="1" smtClean="0"/>
              <a:t>Daten</a:t>
            </a:r>
            <a:r>
              <a:rPr lang="en-AU" dirty="0" smtClean="0"/>
              <a:t> </a:t>
            </a:r>
            <a:r>
              <a:rPr lang="en-AU" dirty="0" err="1" smtClean="0"/>
              <a:t>extrahieren</a:t>
            </a:r>
            <a:endParaRPr lang="en-AU" dirty="0" smtClean="0"/>
          </a:p>
          <a:p>
            <a:pPr marL="457200" indent="-457200">
              <a:lnSpc>
                <a:spcPct val="110000"/>
              </a:lnSpc>
              <a:buFont typeface="+mj-lt"/>
              <a:buAutoNum type="arabicPeriod"/>
              <a:defRPr/>
            </a:pPr>
            <a:r>
              <a:rPr lang="en-AU" dirty="0" smtClean="0"/>
              <a:t>Bias-</a:t>
            </a:r>
            <a:r>
              <a:rPr lang="en-AU" dirty="0" err="1" smtClean="0"/>
              <a:t>Risikos</a:t>
            </a:r>
            <a:r>
              <a:rPr lang="en-AU" dirty="0" smtClean="0"/>
              <a:t> der </a:t>
            </a:r>
            <a:r>
              <a:rPr lang="en-AU" dirty="0" err="1" smtClean="0"/>
              <a:t>Studien</a:t>
            </a:r>
            <a:r>
              <a:rPr lang="en-AU" dirty="0" smtClean="0"/>
              <a:t> </a:t>
            </a:r>
            <a:r>
              <a:rPr lang="en-AU" dirty="0" err="1" smtClean="0"/>
              <a:t>bewerten</a:t>
            </a:r>
            <a:endParaRPr lang="en-AU" dirty="0" smtClean="0"/>
          </a:p>
          <a:p>
            <a:pPr marL="457200" indent="-457200">
              <a:lnSpc>
                <a:spcPct val="110000"/>
              </a:lnSpc>
              <a:buFont typeface="+mj-lt"/>
              <a:buAutoNum type="arabicPeriod"/>
              <a:defRPr/>
            </a:pPr>
            <a:r>
              <a:rPr lang="en-AU" b="1" dirty="0" err="1" smtClean="0">
                <a:solidFill>
                  <a:schemeClr val="accent4"/>
                </a:solidFill>
              </a:rPr>
              <a:t>Ergebnisse</a:t>
            </a:r>
            <a:r>
              <a:rPr lang="en-AU" b="1" dirty="0" smtClean="0">
                <a:solidFill>
                  <a:schemeClr val="accent4"/>
                </a:solidFill>
              </a:rPr>
              <a:t> </a:t>
            </a:r>
            <a:r>
              <a:rPr lang="en-AU" b="1" dirty="0" err="1" smtClean="0">
                <a:solidFill>
                  <a:schemeClr val="accent4"/>
                </a:solidFill>
              </a:rPr>
              <a:t>analysieren</a:t>
            </a:r>
            <a:r>
              <a:rPr lang="en-AU" b="1" dirty="0" smtClean="0">
                <a:solidFill>
                  <a:schemeClr val="accent4"/>
                </a:solidFill>
              </a:rPr>
              <a:t> und </a:t>
            </a:r>
            <a:r>
              <a:rPr lang="en-AU" b="1" dirty="0" err="1" smtClean="0">
                <a:solidFill>
                  <a:schemeClr val="accent4"/>
                </a:solidFill>
              </a:rPr>
              <a:t>darstellen</a:t>
            </a:r>
            <a:endParaRPr lang="en-AU" b="1" dirty="0" smtClean="0">
              <a:solidFill>
                <a:schemeClr val="accent4"/>
              </a:solidFill>
            </a:endParaRPr>
          </a:p>
          <a:p>
            <a:pPr marL="457200" indent="-457200">
              <a:lnSpc>
                <a:spcPct val="110000"/>
              </a:lnSpc>
              <a:buFont typeface="+mj-lt"/>
              <a:buAutoNum type="arabicPeriod"/>
              <a:defRPr/>
            </a:pPr>
            <a:r>
              <a:rPr lang="en-AU" dirty="0" err="1" smtClean="0"/>
              <a:t>Ergebnisse</a:t>
            </a:r>
            <a:r>
              <a:rPr lang="en-AU" dirty="0" smtClean="0"/>
              <a:t> </a:t>
            </a:r>
            <a:r>
              <a:rPr lang="en-AU" dirty="0" err="1" smtClean="0"/>
              <a:t>interpretieren</a:t>
            </a:r>
            <a:r>
              <a:rPr lang="en-AU" dirty="0" smtClean="0"/>
              <a:t> und </a:t>
            </a:r>
            <a:r>
              <a:rPr lang="en-AU" dirty="0" err="1" smtClean="0"/>
              <a:t>Schlussfolgerungen</a:t>
            </a:r>
            <a:r>
              <a:rPr lang="en-AU" dirty="0" smtClean="0"/>
              <a:t> </a:t>
            </a:r>
            <a:r>
              <a:rPr lang="en-AU" dirty="0" err="1" smtClean="0"/>
              <a:t>ziehen</a:t>
            </a:r>
            <a:endParaRPr lang="en-AU" dirty="0" smtClean="0"/>
          </a:p>
          <a:p>
            <a:pPr marL="457200" indent="-457200">
              <a:lnSpc>
                <a:spcPct val="110000"/>
              </a:lnSpc>
              <a:buFont typeface="+mj-lt"/>
              <a:buAutoNum type="arabicPeriod"/>
              <a:defRPr/>
            </a:pPr>
            <a:r>
              <a:rPr lang="en-AU" dirty="0" smtClean="0"/>
              <a:t>Review </a:t>
            </a:r>
            <a:r>
              <a:rPr lang="en-AU" dirty="0" err="1" smtClean="0"/>
              <a:t>optimieren</a:t>
            </a:r>
            <a:r>
              <a:rPr lang="en-AU" dirty="0" smtClean="0"/>
              <a:t> und </a:t>
            </a:r>
            <a:r>
              <a:rPr lang="en-AU" dirty="0" err="1" smtClean="0"/>
              <a:t>aktualisieren</a:t>
            </a:r>
            <a:endParaRPr lang="en-AU"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a:xfrm>
            <a:off x="0" y="704850"/>
            <a:ext cx="9144000" cy="855663"/>
          </a:xfrm>
        </p:spPr>
        <p:txBody>
          <a:bodyPr/>
          <a:lstStyle/>
          <a:p>
            <a:pPr eaLnBrk="1" hangingPunct="1"/>
            <a:r>
              <a:rPr lang="en-GB" sz="3800" dirty="0" err="1" smtClean="0"/>
              <a:t>Beispiel</a:t>
            </a:r>
            <a:r>
              <a:rPr lang="en-GB" sz="3800" dirty="0" smtClean="0"/>
              <a:t>: </a:t>
            </a:r>
            <a:r>
              <a:rPr lang="en-GB" sz="3800" dirty="0" err="1" smtClean="0"/>
              <a:t>Antibiotika</a:t>
            </a:r>
            <a:r>
              <a:rPr lang="en-GB" sz="3800" dirty="0" smtClean="0"/>
              <a:t> </a:t>
            </a:r>
            <a:r>
              <a:rPr lang="en-GB" sz="3800" dirty="0" err="1" smtClean="0"/>
              <a:t>zur</a:t>
            </a:r>
            <a:r>
              <a:rPr lang="en-GB" sz="3800" dirty="0" smtClean="0"/>
              <a:t> </a:t>
            </a:r>
            <a:r>
              <a:rPr lang="en-GB" sz="3800" dirty="0" err="1" smtClean="0"/>
              <a:t>Hemmung</a:t>
            </a:r>
            <a:r>
              <a:rPr lang="en-GB" sz="3800" dirty="0" smtClean="0"/>
              <a:t> </a:t>
            </a:r>
            <a:r>
              <a:rPr lang="en-GB" sz="3800" dirty="0" err="1" smtClean="0"/>
              <a:t>frühzeitiger</a:t>
            </a:r>
            <a:r>
              <a:rPr lang="en-GB" sz="3800" dirty="0" smtClean="0"/>
              <a:t> </a:t>
            </a:r>
            <a:r>
              <a:rPr lang="en-GB" sz="3800" dirty="0" err="1" smtClean="0"/>
              <a:t>Wehen</a:t>
            </a:r>
            <a:endParaRPr lang="en-GB" sz="3800" dirty="0" smtClean="0"/>
          </a:p>
        </p:txBody>
      </p:sp>
      <p:sp>
        <p:nvSpPr>
          <p:cNvPr id="24579" name="Rectangle 5"/>
          <p:cNvSpPr>
            <a:spLocks noGrp="1" noChangeArrowheads="1"/>
          </p:cNvSpPr>
          <p:nvPr>
            <p:ph idx="1"/>
          </p:nvPr>
        </p:nvSpPr>
        <p:spPr>
          <a:xfrm>
            <a:off x="457200" y="1784350"/>
            <a:ext cx="8413750" cy="4130675"/>
          </a:xfrm>
        </p:spPr>
        <p:txBody>
          <a:bodyPr/>
          <a:lstStyle/>
          <a:p>
            <a:pPr eaLnBrk="1" hangingPunct="1"/>
            <a:r>
              <a:rPr lang="en-GB" dirty="0" err="1" smtClean="0"/>
              <a:t>Dieser</a:t>
            </a:r>
            <a:r>
              <a:rPr lang="en-GB" dirty="0" smtClean="0"/>
              <a:t> Review </a:t>
            </a:r>
            <a:r>
              <a:rPr lang="en-GB" dirty="0" err="1" smtClean="0"/>
              <a:t>schloss</a:t>
            </a:r>
            <a:r>
              <a:rPr lang="en-GB" dirty="0" smtClean="0"/>
              <a:t> </a:t>
            </a:r>
            <a:r>
              <a:rPr lang="en-GB" dirty="0" err="1" smtClean="0"/>
              <a:t>einen</a:t>
            </a:r>
            <a:r>
              <a:rPr lang="en-GB" dirty="0" smtClean="0"/>
              <a:t> </a:t>
            </a:r>
            <a:r>
              <a:rPr lang="en-GB" dirty="0" err="1" smtClean="0"/>
              <a:t>faktoriellen</a:t>
            </a:r>
            <a:r>
              <a:rPr lang="en-GB" dirty="0" smtClean="0"/>
              <a:t> Trial (ORACLE) </a:t>
            </a:r>
            <a:r>
              <a:rPr lang="en-GB" dirty="0" err="1" smtClean="0"/>
              <a:t>ein</a:t>
            </a:r>
            <a:r>
              <a:rPr lang="en-GB" dirty="0" smtClean="0"/>
              <a:t>, der die </a:t>
            </a:r>
            <a:r>
              <a:rPr lang="en-GB" dirty="0" err="1" smtClean="0"/>
              <a:t>größte</a:t>
            </a:r>
            <a:r>
              <a:rPr lang="en-GB" dirty="0" smtClean="0"/>
              <a:t> und </a:t>
            </a:r>
            <a:r>
              <a:rPr lang="en-GB" dirty="0" err="1" smtClean="0"/>
              <a:t>methodisch</a:t>
            </a:r>
            <a:r>
              <a:rPr lang="en-GB" dirty="0" smtClean="0"/>
              <a:t> </a:t>
            </a:r>
            <a:r>
              <a:rPr lang="en-GB" dirty="0" err="1" smtClean="0"/>
              <a:t>beste</a:t>
            </a:r>
            <a:r>
              <a:rPr lang="en-GB" dirty="0" smtClean="0">
                <a:solidFill>
                  <a:srgbClr val="FF0000"/>
                </a:solidFill>
              </a:rPr>
              <a:t> </a:t>
            </a:r>
            <a:r>
              <a:rPr lang="en-GB" dirty="0" err="1" smtClean="0"/>
              <a:t>Studie</a:t>
            </a:r>
            <a:r>
              <a:rPr lang="en-GB" dirty="0" smtClean="0"/>
              <a:t> war:</a:t>
            </a:r>
          </a:p>
          <a:p>
            <a:pPr lvl="1" eaLnBrk="1" hangingPunct="1">
              <a:buFont typeface="Arial" charset="0"/>
              <a:buChar char="•"/>
            </a:pPr>
            <a:r>
              <a:rPr lang="en-GB" dirty="0" smtClean="0"/>
              <a:t>Erythromycin</a:t>
            </a:r>
          </a:p>
          <a:p>
            <a:pPr lvl="1" eaLnBrk="1" hangingPunct="1">
              <a:buFont typeface="Arial" charset="0"/>
              <a:buChar char="•"/>
            </a:pPr>
            <a:r>
              <a:rPr lang="en-GB" dirty="0" smtClean="0"/>
              <a:t>Co-</a:t>
            </a:r>
            <a:r>
              <a:rPr lang="en-GB" dirty="0" err="1" smtClean="0"/>
              <a:t>amoxiclav</a:t>
            </a:r>
            <a:endParaRPr lang="en-GB" dirty="0" smtClean="0"/>
          </a:p>
          <a:p>
            <a:pPr lvl="1" eaLnBrk="1" hangingPunct="1">
              <a:buFont typeface="Arial" charset="0"/>
              <a:buChar char="•"/>
            </a:pPr>
            <a:r>
              <a:rPr lang="en-GB" dirty="0" smtClean="0"/>
              <a:t>Erythromycin + Co-</a:t>
            </a:r>
            <a:r>
              <a:rPr lang="en-GB" dirty="0" err="1" smtClean="0"/>
              <a:t>amoxiclav</a:t>
            </a:r>
            <a:endParaRPr lang="en-GB" dirty="0" smtClean="0"/>
          </a:p>
          <a:p>
            <a:pPr lvl="1" eaLnBrk="1" hangingPunct="1">
              <a:buFont typeface="Arial" charset="0"/>
              <a:buChar char="•"/>
            </a:pPr>
            <a:r>
              <a:rPr lang="en-GB" dirty="0" err="1" smtClean="0"/>
              <a:t>Keine</a:t>
            </a:r>
            <a:r>
              <a:rPr lang="en-GB" dirty="0" smtClean="0"/>
              <a:t> Intervention</a:t>
            </a:r>
          </a:p>
          <a:p>
            <a:pPr eaLnBrk="1" hangingPunct="1"/>
            <a:endParaRPr lang="en-GB" dirty="0" smtClean="0"/>
          </a:p>
          <a:p>
            <a:pPr eaLnBrk="1" hangingPunct="1"/>
            <a:r>
              <a:rPr lang="en-GB" dirty="0" smtClean="0"/>
              <a:t>Review-</a:t>
            </a:r>
            <a:r>
              <a:rPr lang="en-GB" dirty="0" err="1" smtClean="0"/>
              <a:t>AutorInnen</a:t>
            </a:r>
            <a:r>
              <a:rPr lang="en-GB" dirty="0" smtClean="0"/>
              <a:t> </a:t>
            </a:r>
            <a:r>
              <a:rPr lang="en-GB" dirty="0" err="1" smtClean="0"/>
              <a:t>beschlossen</a:t>
            </a:r>
            <a:r>
              <a:rPr lang="en-GB" dirty="0" smtClean="0"/>
              <a:t>, </a:t>
            </a:r>
            <a:r>
              <a:rPr lang="en-GB" dirty="0" err="1" smtClean="0"/>
              <a:t>dass</a:t>
            </a:r>
            <a:r>
              <a:rPr lang="en-GB" dirty="0" smtClean="0"/>
              <a:t> </a:t>
            </a:r>
            <a:r>
              <a:rPr lang="en-GB" dirty="0" err="1" smtClean="0"/>
              <a:t>alle</a:t>
            </a:r>
            <a:r>
              <a:rPr lang="en-GB" dirty="0" smtClean="0"/>
              <a:t> 3 </a:t>
            </a:r>
            <a:r>
              <a:rPr lang="en-GB" dirty="0" err="1" smtClean="0"/>
              <a:t>Antibiotika-Arme</a:t>
            </a:r>
            <a:r>
              <a:rPr lang="en-GB" dirty="0" smtClean="0"/>
              <a:t> </a:t>
            </a:r>
            <a:r>
              <a:rPr lang="en-GB" dirty="0" err="1" smtClean="0"/>
              <a:t>vergleichbar</a:t>
            </a:r>
            <a:r>
              <a:rPr lang="en-GB" dirty="0" smtClean="0"/>
              <a:t> </a:t>
            </a:r>
            <a:r>
              <a:rPr lang="en-GB" dirty="0" err="1" smtClean="0"/>
              <a:t>waren</a:t>
            </a:r>
            <a:endParaRPr lang="en-GB" dirty="0" smtClean="0"/>
          </a:p>
        </p:txBody>
      </p:sp>
      <p:sp>
        <p:nvSpPr>
          <p:cNvPr id="7" name="TextBox 5"/>
          <p:cNvSpPr txBox="1">
            <a:spLocks noChangeArrowheads="1"/>
          </p:cNvSpPr>
          <p:nvPr/>
        </p:nvSpPr>
        <p:spPr bwMode="auto">
          <a:xfrm>
            <a:off x="477680" y="6092517"/>
            <a:ext cx="8435975" cy="738187"/>
          </a:xfrm>
          <a:prstGeom prst="rect">
            <a:avLst/>
          </a:prstGeom>
          <a:noFill/>
          <a:ln w="9525">
            <a:noFill/>
            <a:miter lim="800000"/>
            <a:headEnd/>
            <a:tailEnd/>
          </a:ln>
        </p:spPr>
        <p:txBody>
          <a:bodyPr>
            <a:spAutoFit/>
          </a:bodyPr>
          <a:lstStyle/>
          <a:p>
            <a:pPr>
              <a:defRPr/>
            </a:pPr>
            <a:r>
              <a:rPr lang="en-AU" sz="1400" dirty="0" err="1" smtClean="0">
                <a:solidFill>
                  <a:schemeClr val="accent2">
                    <a:lumMod val="75000"/>
                  </a:schemeClr>
                </a:solidFill>
                <a:latin typeface="+mn-lt"/>
              </a:rPr>
              <a:t>Quelle</a:t>
            </a:r>
            <a:r>
              <a:rPr lang="en-AU" sz="1400" dirty="0" smtClean="0">
                <a:solidFill>
                  <a:schemeClr val="accent2">
                    <a:lumMod val="75000"/>
                  </a:schemeClr>
                </a:solidFill>
                <a:latin typeface="+mn-lt"/>
              </a:rPr>
              <a:t>: </a:t>
            </a:r>
            <a:r>
              <a:rPr lang="en-AU" sz="1400" dirty="0">
                <a:solidFill>
                  <a:schemeClr val="accent2">
                    <a:lumMod val="75000"/>
                  </a:schemeClr>
                </a:solidFill>
                <a:latin typeface="+mn-lt"/>
              </a:rPr>
              <a:t>Craig Ramsay</a:t>
            </a:r>
          </a:p>
          <a:p>
            <a:pPr>
              <a:defRPr/>
            </a:pPr>
            <a:r>
              <a:rPr lang="en-AU" sz="1400" dirty="0">
                <a:solidFill>
                  <a:schemeClr val="accent2">
                    <a:lumMod val="75000"/>
                  </a:schemeClr>
                </a:solidFill>
                <a:latin typeface="+mn-lt"/>
              </a:rPr>
              <a:t>King JF, </a:t>
            </a:r>
            <a:r>
              <a:rPr lang="en-AU" sz="1400" dirty="0" err="1">
                <a:solidFill>
                  <a:schemeClr val="accent2">
                    <a:lumMod val="75000"/>
                  </a:schemeClr>
                </a:solidFill>
                <a:latin typeface="+mn-lt"/>
              </a:rPr>
              <a:t>Flenady</a:t>
            </a:r>
            <a:r>
              <a:rPr lang="en-AU" sz="1400" dirty="0">
                <a:solidFill>
                  <a:schemeClr val="accent2">
                    <a:lumMod val="75000"/>
                  </a:schemeClr>
                </a:solidFill>
                <a:latin typeface="+mn-lt"/>
              </a:rPr>
              <a:t> V, Murray L. Prophylactic antibiotics for inhibiting preterm labour with intact membranes. </a:t>
            </a:r>
            <a:r>
              <a:rPr lang="en-AU" sz="1400" i="1" dirty="0">
                <a:solidFill>
                  <a:schemeClr val="accent2">
                    <a:lumMod val="75000"/>
                  </a:schemeClr>
                </a:solidFill>
                <a:latin typeface="+mn-lt"/>
              </a:rPr>
              <a:t>Cochrane Database of Systematic Reviews </a:t>
            </a:r>
            <a:r>
              <a:rPr lang="en-AU" sz="1400" dirty="0">
                <a:solidFill>
                  <a:schemeClr val="accent2">
                    <a:lumMod val="75000"/>
                  </a:schemeClr>
                </a:solidFill>
                <a:latin typeface="+mn-lt"/>
              </a:rPr>
              <a:t>2002, Issue 4. Art. No.: CD000246. DOI: 10.1002/14651858.CD000246.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3" cstate="print"/>
          <a:srcRect/>
          <a:stretch>
            <a:fillRect/>
          </a:stretch>
        </p:blipFill>
        <p:spPr bwMode="auto">
          <a:xfrm>
            <a:off x="0" y="1847850"/>
            <a:ext cx="9144000" cy="4040188"/>
          </a:xfrm>
          <a:prstGeom prst="rect">
            <a:avLst/>
          </a:prstGeom>
          <a:noFill/>
          <a:ln w="9525">
            <a:noFill/>
            <a:miter lim="800000"/>
            <a:headEnd/>
            <a:tailEnd/>
          </a:ln>
        </p:spPr>
      </p:pic>
      <p:sp>
        <p:nvSpPr>
          <p:cNvPr id="25603" name="Rectangle 2"/>
          <p:cNvSpPr>
            <a:spLocks noGrp="1" noChangeArrowheads="1"/>
          </p:cNvSpPr>
          <p:nvPr>
            <p:ph type="title"/>
          </p:nvPr>
        </p:nvSpPr>
        <p:spPr>
          <a:xfrm>
            <a:off x="120650" y="704850"/>
            <a:ext cx="8866188" cy="855663"/>
          </a:xfrm>
        </p:spPr>
        <p:txBody>
          <a:bodyPr/>
          <a:lstStyle/>
          <a:p>
            <a:pPr eaLnBrk="1" hangingPunct="1"/>
            <a:r>
              <a:rPr lang="en-GB" dirty="0" err="1" smtClean="0"/>
              <a:t>Ist</a:t>
            </a:r>
            <a:r>
              <a:rPr lang="en-GB" dirty="0" smtClean="0"/>
              <a:t> </a:t>
            </a:r>
            <a:r>
              <a:rPr lang="en-GB" dirty="0" err="1" smtClean="0"/>
              <a:t>diese</a:t>
            </a:r>
            <a:r>
              <a:rPr lang="en-GB" dirty="0" smtClean="0"/>
              <a:t> Analyse </a:t>
            </a:r>
            <a:r>
              <a:rPr lang="en-GB" dirty="0" err="1" smtClean="0"/>
              <a:t>richtig</a:t>
            </a:r>
            <a:r>
              <a:rPr lang="en-GB" dirty="0" smtClean="0"/>
              <a:t>?</a:t>
            </a:r>
          </a:p>
        </p:txBody>
      </p:sp>
      <p:sp>
        <p:nvSpPr>
          <p:cNvPr id="7" name="Rectangle 6"/>
          <p:cNvSpPr/>
          <p:nvPr/>
        </p:nvSpPr>
        <p:spPr>
          <a:xfrm>
            <a:off x="106363" y="3322638"/>
            <a:ext cx="8637587" cy="71755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 name="TextBox 5"/>
          <p:cNvSpPr txBox="1">
            <a:spLocks noChangeArrowheads="1"/>
          </p:cNvSpPr>
          <p:nvPr/>
        </p:nvSpPr>
        <p:spPr bwMode="auto">
          <a:xfrm>
            <a:off x="0" y="6129338"/>
            <a:ext cx="8966200" cy="739775"/>
          </a:xfrm>
          <a:prstGeom prst="rect">
            <a:avLst/>
          </a:prstGeom>
          <a:noFill/>
          <a:ln w="9525">
            <a:noFill/>
            <a:miter lim="800000"/>
            <a:headEnd/>
            <a:tailEnd/>
          </a:ln>
        </p:spPr>
        <p:txBody>
          <a:bodyPr>
            <a:spAutoFit/>
          </a:bodyPr>
          <a:lstStyle/>
          <a:p>
            <a:pPr>
              <a:defRPr/>
            </a:pPr>
            <a:r>
              <a:rPr lang="en-AU" sz="1400" dirty="0">
                <a:solidFill>
                  <a:srgbClr val="0070C0">
                    <a:lumMod val="75000"/>
                  </a:srgbClr>
                </a:solidFill>
                <a:latin typeface="Calibri"/>
              </a:rPr>
              <a:t>Source: Craig Ramsay</a:t>
            </a:r>
          </a:p>
          <a:p>
            <a:pPr>
              <a:defRPr/>
            </a:pPr>
            <a:r>
              <a:rPr lang="en-AU" sz="1400" dirty="0">
                <a:solidFill>
                  <a:schemeClr val="accent2">
                    <a:lumMod val="75000"/>
                  </a:schemeClr>
                </a:solidFill>
                <a:latin typeface="+mn-lt"/>
              </a:rPr>
              <a:t>Adapted from: King JF, Flenady V, Murray L. Prophylactic antibiotics for inhibiting preterm labour with intact membranes. </a:t>
            </a:r>
            <a:r>
              <a:rPr lang="en-AU" sz="1400" i="1" dirty="0">
                <a:solidFill>
                  <a:schemeClr val="accent2">
                    <a:lumMod val="75000"/>
                  </a:schemeClr>
                </a:solidFill>
                <a:latin typeface="+mn-lt"/>
              </a:rPr>
              <a:t>Cochrane Database of Systematic Reviews </a:t>
            </a:r>
            <a:r>
              <a:rPr lang="en-AU" sz="1400" dirty="0">
                <a:solidFill>
                  <a:schemeClr val="accent2">
                    <a:lumMod val="75000"/>
                  </a:schemeClr>
                </a:solidFill>
                <a:latin typeface="+mn-lt"/>
              </a:rPr>
              <a:t>2002, Issue 4. Art. No.: CD000246. DOI: 10.1002/14651858.CD000246.</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AU" dirty="0" err="1" smtClean="0"/>
              <a:t>Kontrollgruppe</a:t>
            </a:r>
            <a:r>
              <a:rPr lang="en-AU" dirty="0" smtClean="0"/>
              <a:t> </a:t>
            </a:r>
            <a:r>
              <a:rPr lang="en-AU" dirty="0" err="1" smtClean="0"/>
              <a:t>wurde</a:t>
            </a:r>
            <a:r>
              <a:rPr lang="en-AU" dirty="0" smtClean="0"/>
              <a:t> </a:t>
            </a:r>
            <a:r>
              <a:rPr lang="en-AU" dirty="0" err="1" smtClean="0"/>
              <a:t>aufgeteilt</a:t>
            </a:r>
            <a:endParaRPr lang="en-AU" dirty="0" smtClean="0"/>
          </a:p>
        </p:txBody>
      </p:sp>
      <p:pic>
        <p:nvPicPr>
          <p:cNvPr id="26627" name="Picture 2"/>
          <p:cNvPicPr>
            <a:picLocks noChangeAspect="1" noChangeArrowheads="1"/>
          </p:cNvPicPr>
          <p:nvPr/>
        </p:nvPicPr>
        <p:blipFill>
          <a:blip r:embed="rId3" cstate="print"/>
          <a:srcRect/>
          <a:stretch>
            <a:fillRect/>
          </a:stretch>
        </p:blipFill>
        <p:spPr bwMode="auto">
          <a:xfrm>
            <a:off x="0" y="1841500"/>
            <a:ext cx="9144000" cy="4040188"/>
          </a:xfrm>
          <a:prstGeom prst="rect">
            <a:avLst/>
          </a:prstGeom>
          <a:noFill/>
          <a:ln w="9525">
            <a:noFill/>
            <a:miter lim="800000"/>
            <a:headEnd/>
            <a:tailEnd/>
          </a:ln>
        </p:spPr>
      </p:pic>
      <p:sp>
        <p:nvSpPr>
          <p:cNvPr id="5" name="Rectangle 4"/>
          <p:cNvSpPr/>
          <p:nvPr/>
        </p:nvSpPr>
        <p:spPr>
          <a:xfrm>
            <a:off x="106363" y="3322638"/>
            <a:ext cx="8637587" cy="71755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7" name="TextBox 6"/>
          <p:cNvSpPr txBox="1">
            <a:spLocks noChangeArrowheads="1"/>
          </p:cNvSpPr>
          <p:nvPr/>
        </p:nvSpPr>
        <p:spPr bwMode="auto">
          <a:xfrm>
            <a:off x="0" y="6129338"/>
            <a:ext cx="8966200" cy="739775"/>
          </a:xfrm>
          <a:prstGeom prst="rect">
            <a:avLst/>
          </a:prstGeom>
          <a:noFill/>
          <a:ln w="9525">
            <a:noFill/>
            <a:miter lim="800000"/>
            <a:headEnd/>
            <a:tailEnd/>
          </a:ln>
        </p:spPr>
        <p:txBody>
          <a:bodyPr>
            <a:spAutoFit/>
          </a:bodyPr>
          <a:lstStyle/>
          <a:p>
            <a:pPr>
              <a:defRPr/>
            </a:pPr>
            <a:r>
              <a:rPr lang="en-AU" sz="1400" dirty="0">
                <a:solidFill>
                  <a:srgbClr val="0070C0">
                    <a:lumMod val="75000"/>
                  </a:srgbClr>
                </a:solidFill>
                <a:latin typeface="Calibri"/>
              </a:rPr>
              <a:t>Source: Craig Ramsay</a:t>
            </a:r>
          </a:p>
          <a:p>
            <a:pPr>
              <a:defRPr/>
            </a:pPr>
            <a:r>
              <a:rPr lang="en-AU" sz="1400" dirty="0">
                <a:solidFill>
                  <a:schemeClr val="accent2">
                    <a:lumMod val="75000"/>
                  </a:schemeClr>
                </a:solidFill>
                <a:latin typeface="+mn-lt"/>
              </a:rPr>
              <a:t>Adapted from: King JF, Flenady V, Murray L. Prophylactic antibiotics for inhibiting preterm labour with intact membranes. </a:t>
            </a:r>
            <a:r>
              <a:rPr lang="en-AU" sz="1400" i="1" dirty="0">
                <a:solidFill>
                  <a:schemeClr val="accent2">
                    <a:lumMod val="75000"/>
                  </a:schemeClr>
                </a:solidFill>
                <a:latin typeface="+mn-lt"/>
              </a:rPr>
              <a:t>Cochrane Database of Systematic Reviews </a:t>
            </a:r>
            <a:r>
              <a:rPr lang="en-AU" sz="1400" dirty="0">
                <a:solidFill>
                  <a:schemeClr val="accent2">
                    <a:lumMod val="75000"/>
                  </a:schemeClr>
                </a:solidFill>
                <a:latin typeface="+mn-lt"/>
              </a:rPr>
              <a:t>2002, Issue 4. Art. No.: CD000246. DOI: 10.1002/14651858.CD000246.</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3" cstate="print"/>
          <a:srcRect/>
          <a:stretch>
            <a:fillRect/>
          </a:stretch>
        </p:blipFill>
        <p:spPr bwMode="auto">
          <a:xfrm>
            <a:off x="0" y="1843088"/>
            <a:ext cx="9144000" cy="3614737"/>
          </a:xfrm>
          <a:prstGeom prst="rect">
            <a:avLst/>
          </a:prstGeom>
          <a:noFill/>
          <a:ln w="9525">
            <a:noFill/>
            <a:miter lim="800000"/>
            <a:headEnd/>
            <a:tailEnd/>
          </a:ln>
        </p:spPr>
      </p:pic>
      <p:sp>
        <p:nvSpPr>
          <p:cNvPr id="27651" name="Rectangle 5"/>
          <p:cNvSpPr>
            <a:spLocks noGrp="1" noChangeArrowheads="1"/>
          </p:cNvSpPr>
          <p:nvPr>
            <p:ph type="title"/>
          </p:nvPr>
        </p:nvSpPr>
        <p:spPr/>
        <p:txBody>
          <a:bodyPr/>
          <a:lstStyle/>
          <a:p>
            <a:pPr eaLnBrk="1" hangingPunct="1"/>
            <a:r>
              <a:rPr lang="en-GB" dirty="0" err="1" smtClean="0"/>
              <a:t>Studienarme</a:t>
            </a:r>
            <a:r>
              <a:rPr lang="en-GB" dirty="0" smtClean="0"/>
              <a:t> </a:t>
            </a:r>
            <a:r>
              <a:rPr lang="en-GB" dirty="0" err="1" smtClean="0"/>
              <a:t>wurden</a:t>
            </a:r>
            <a:r>
              <a:rPr lang="en-GB" dirty="0" smtClean="0"/>
              <a:t> </a:t>
            </a:r>
            <a:r>
              <a:rPr lang="en-GB" dirty="0" err="1" smtClean="0"/>
              <a:t>kombiniert</a:t>
            </a:r>
            <a:endParaRPr lang="en-GB" dirty="0" smtClean="0"/>
          </a:p>
        </p:txBody>
      </p:sp>
      <p:sp>
        <p:nvSpPr>
          <p:cNvPr id="8" name="TextBox 5"/>
          <p:cNvSpPr txBox="1">
            <a:spLocks noChangeArrowheads="1"/>
          </p:cNvSpPr>
          <p:nvPr/>
        </p:nvSpPr>
        <p:spPr bwMode="auto">
          <a:xfrm>
            <a:off x="0" y="6129338"/>
            <a:ext cx="8966200" cy="739775"/>
          </a:xfrm>
          <a:prstGeom prst="rect">
            <a:avLst/>
          </a:prstGeom>
          <a:noFill/>
          <a:ln w="9525">
            <a:noFill/>
            <a:miter lim="800000"/>
            <a:headEnd/>
            <a:tailEnd/>
          </a:ln>
        </p:spPr>
        <p:txBody>
          <a:bodyPr>
            <a:spAutoFit/>
          </a:bodyPr>
          <a:lstStyle/>
          <a:p>
            <a:pPr>
              <a:defRPr/>
            </a:pPr>
            <a:r>
              <a:rPr lang="en-AU" sz="1400" dirty="0">
                <a:solidFill>
                  <a:srgbClr val="0070C0">
                    <a:lumMod val="75000"/>
                  </a:srgbClr>
                </a:solidFill>
                <a:latin typeface="Calibri"/>
              </a:rPr>
              <a:t>Source: Craig Ramsay</a:t>
            </a:r>
          </a:p>
          <a:p>
            <a:pPr>
              <a:defRPr/>
            </a:pPr>
            <a:r>
              <a:rPr lang="en-AU" sz="1400" dirty="0">
                <a:solidFill>
                  <a:schemeClr val="accent2">
                    <a:lumMod val="75000"/>
                  </a:schemeClr>
                </a:solidFill>
                <a:latin typeface="+mn-lt"/>
              </a:rPr>
              <a:t>Adapted from: King JF, Flenady V, Murray L. Prophylactic antibiotics for inhibiting preterm labour with intact membranes. </a:t>
            </a:r>
            <a:r>
              <a:rPr lang="en-AU" sz="1400" i="1" dirty="0">
                <a:solidFill>
                  <a:schemeClr val="accent2">
                    <a:lumMod val="75000"/>
                  </a:schemeClr>
                </a:solidFill>
                <a:latin typeface="+mn-lt"/>
              </a:rPr>
              <a:t>Cochrane Database of Systematic Reviews </a:t>
            </a:r>
            <a:r>
              <a:rPr lang="en-AU" sz="1400" dirty="0">
                <a:solidFill>
                  <a:schemeClr val="accent2">
                    <a:lumMod val="75000"/>
                  </a:schemeClr>
                </a:solidFill>
                <a:latin typeface="+mn-lt"/>
              </a:rPr>
              <a:t>2002, Issue 4. Art. No.: CD000246. DOI: 10.1002/14651858.CD000246.</a:t>
            </a:r>
          </a:p>
        </p:txBody>
      </p:sp>
      <p:sp>
        <p:nvSpPr>
          <p:cNvPr id="6" name="Rectangle 5"/>
          <p:cNvSpPr/>
          <p:nvPr/>
        </p:nvSpPr>
        <p:spPr>
          <a:xfrm>
            <a:off x="106363" y="3322638"/>
            <a:ext cx="8637587" cy="2746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0"/>
          <p:cNvPicPr>
            <a:picLocks noChangeAspect="1" noChangeArrowheads="1"/>
          </p:cNvPicPr>
          <p:nvPr/>
        </p:nvPicPr>
        <p:blipFill>
          <a:blip r:embed="rId3" cstate="print"/>
          <a:srcRect b="6641"/>
          <a:stretch>
            <a:fillRect/>
          </a:stretch>
        </p:blipFill>
        <p:spPr bwMode="auto">
          <a:xfrm>
            <a:off x="969963" y="1455738"/>
            <a:ext cx="7259637" cy="5043487"/>
          </a:xfrm>
          <a:prstGeom prst="rect">
            <a:avLst/>
          </a:prstGeom>
          <a:noFill/>
          <a:ln w="9525">
            <a:noFill/>
            <a:miter lim="800000"/>
            <a:headEnd/>
            <a:tailEnd/>
          </a:ln>
        </p:spPr>
      </p:pic>
      <p:sp>
        <p:nvSpPr>
          <p:cNvPr id="28675" name="Rectangle 9"/>
          <p:cNvSpPr>
            <a:spLocks noGrp="1" noChangeArrowheads="1"/>
          </p:cNvSpPr>
          <p:nvPr>
            <p:ph type="title"/>
          </p:nvPr>
        </p:nvSpPr>
        <p:spPr>
          <a:xfrm>
            <a:off x="263194" y="582989"/>
            <a:ext cx="8699500" cy="809625"/>
          </a:xfrm>
        </p:spPr>
        <p:txBody>
          <a:bodyPr/>
          <a:lstStyle/>
          <a:p>
            <a:pPr eaLnBrk="1" hangingPunct="1"/>
            <a:r>
              <a:rPr lang="en-GB" dirty="0" err="1" smtClean="0"/>
              <a:t>Studienarme</a:t>
            </a:r>
            <a:r>
              <a:rPr lang="en-GB" dirty="0" smtClean="0"/>
              <a:t> </a:t>
            </a:r>
            <a:r>
              <a:rPr lang="en-GB" dirty="0" err="1" smtClean="0"/>
              <a:t>wurden</a:t>
            </a:r>
            <a:r>
              <a:rPr lang="en-GB" dirty="0" smtClean="0"/>
              <a:t> </a:t>
            </a:r>
            <a:r>
              <a:rPr lang="en-GB" dirty="0" err="1" smtClean="0"/>
              <a:t>getrennt</a:t>
            </a:r>
            <a:r>
              <a:rPr lang="en-GB" dirty="0" smtClean="0"/>
              <a:t> </a:t>
            </a:r>
            <a:r>
              <a:rPr lang="en-GB" dirty="0" err="1" smtClean="0"/>
              <a:t>analysiert</a:t>
            </a:r>
            <a:endParaRPr lang="en-GB" dirty="0" smtClean="0"/>
          </a:p>
        </p:txBody>
      </p:sp>
      <p:sp>
        <p:nvSpPr>
          <p:cNvPr id="10" name="Rectangle 9"/>
          <p:cNvSpPr/>
          <p:nvPr/>
        </p:nvSpPr>
        <p:spPr bwMode="auto">
          <a:xfrm>
            <a:off x="655638" y="2455863"/>
            <a:ext cx="7573962" cy="2746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12" name="Rectangle 11"/>
          <p:cNvSpPr/>
          <p:nvPr/>
        </p:nvSpPr>
        <p:spPr bwMode="auto">
          <a:xfrm>
            <a:off x="658813" y="3786188"/>
            <a:ext cx="7573962" cy="27305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13" name="Rectangle 12"/>
          <p:cNvSpPr/>
          <p:nvPr/>
        </p:nvSpPr>
        <p:spPr bwMode="auto">
          <a:xfrm>
            <a:off x="660400" y="4979988"/>
            <a:ext cx="7573963" cy="2746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9" name="TextBox 5"/>
          <p:cNvSpPr txBox="1">
            <a:spLocks noChangeArrowheads="1"/>
          </p:cNvSpPr>
          <p:nvPr/>
        </p:nvSpPr>
        <p:spPr bwMode="auto">
          <a:xfrm>
            <a:off x="0" y="6129338"/>
            <a:ext cx="8966200" cy="739775"/>
          </a:xfrm>
          <a:prstGeom prst="rect">
            <a:avLst/>
          </a:prstGeom>
          <a:noFill/>
          <a:ln w="9525">
            <a:noFill/>
            <a:miter lim="800000"/>
            <a:headEnd/>
            <a:tailEnd/>
          </a:ln>
        </p:spPr>
        <p:txBody>
          <a:bodyPr>
            <a:spAutoFit/>
          </a:bodyPr>
          <a:lstStyle/>
          <a:p>
            <a:pPr>
              <a:defRPr/>
            </a:pPr>
            <a:r>
              <a:rPr lang="en-AU" sz="1400" dirty="0">
                <a:solidFill>
                  <a:srgbClr val="0070C0">
                    <a:lumMod val="75000"/>
                  </a:srgbClr>
                </a:solidFill>
                <a:latin typeface="Calibri"/>
              </a:rPr>
              <a:t>Source: Craig Ramsay</a:t>
            </a:r>
          </a:p>
          <a:p>
            <a:pPr>
              <a:defRPr/>
            </a:pPr>
            <a:r>
              <a:rPr lang="en-AU" sz="1400" dirty="0">
                <a:solidFill>
                  <a:schemeClr val="accent2">
                    <a:lumMod val="75000"/>
                  </a:schemeClr>
                </a:solidFill>
                <a:latin typeface="+mn-lt"/>
              </a:rPr>
              <a:t>Adapted from: King JF, Flenady V, Murray L. Prophylactic antibiotics for inhibiting preterm labour with intact membranes. </a:t>
            </a:r>
            <a:r>
              <a:rPr lang="en-AU" sz="1400" i="1" dirty="0">
                <a:solidFill>
                  <a:schemeClr val="accent2">
                    <a:lumMod val="75000"/>
                  </a:schemeClr>
                </a:solidFill>
                <a:latin typeface="+mn-lt"/>
              </a:rPr>
              <a:t>Cochrane Database of Systematic Reviews </a:t>
            </a:r>
            <a:r>
              <a:rPr lang="en-AU" sz="1400" dirty="0">
                <a:solidFill>
                  <a:schemeClr val="accent2">
                    <a:lumMod val="75000"/>
                  </a:schemeClr>
                </a:solidFill>
                <a:latin typeface="+mn-lt"/>
              </a:rPr>
              <a:t>2002, Issue 4. Art. No.: CD000246. DOI: 10.1002/14651858.CD000246.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20650" y="704850"/>
            <a:ext cx="8866188" cy="855663"/>
          </a:xfrm>
        </p:spPr>
        <p:txBody>
          <a:bodyPr/>
          <a:lstStyle/>
          <a:p>
            <a:pPr eaLnBrk="1" hangingPunct="1"/>
            <a:r>
              <a:rPr lang="en-AU" smtClean="0"/>
              <a:t>Cluster-randomisierte Studien</a:t>
            </a:r>
            <a:endParaRPr lang="en-US" smtClean="0"/>
          </a:p>
        </p:txBody>
      </p:sp>
      <p:sp>
        <p:nvSpPr>
          <p:cNvPr id="29699" name="Rectangle 3"/>
          <p:cNvSpPr>
            <a:spLocks noGrp="1" noChangeArrowheads="1"/>
          </p:cNvSpPr>
          <p:nvPr>
            <p:ph idx="1"/>
          </p:nvPr>
        </p:nvSpPr>
        <p:spPr>
          <a:xfrm>
            <a:off x="457200" y="1784350"/>
            <a:ext cx="8229600" cy="4130675"/>
          </a:xfrm>
        </p:spPr>
        <p:txBody>
          <a:bodyPr/>
          <a:lstStyle/>
          <a:p>
            <a:pPr eaLnBrk="1" hangingPunct="1"/>
            <a:r>
              <a:rPr lang="en-AU" dirty="0" err="1" smtClean="0"/>
              <a:t>Ganze</a:t>
            </a:r>
            <a:r>
              <a:rPr lang="en-AU" dirty="0" smtClean="0"/>
              <a:t> </a:t>
            </a:r>
            <a:r>
              <a:rPr lang="en-AU" dirty="0" err="1" smtClean="0"/>
              <a:t>Personengruppen</a:t>
            </a:r>
            <a:r>
              <a:rPr lang="en-AU" dirty="0" smtClean="0"/>
              <a:t> </a:t>
            </a:r>
            <a:r>
              <a:rPr lang="en-AU" dirty="0" err="1" smtClean="0"/>
              <a:t>werden</a:t>
            </a:r>
            <a:r>
              <a:rPr lang="en-AU" dirty="0" smtClean="0"/>
              <a:t> </a:t>
            </a:r>
            <a:r>
              <a:rPr lang="en-AU" dirty="0" err="1" smtClean="0"/>
              <a:t>randomisiert</a:t>
            </a:r>
            <a:endParaRPr lang="en-AU" dirty="0" smtClean="0"/>
          </a:p>
          <a:p>
            <a:pPr lvl="1" eaLnBrk="1" hangingPunct="1">
              <a:buFont typeface="Arial" charset="0"/>
              <a:buChar char="•"/>
            </a:pPr>
            <a:r>
              <a:rPr lang="en-AU" dirty="0" err="1" smtClean="0"/>
              <a:t>z.B</a:t>
            </a:r>
            <a:r>
              <a:rPr lang="en-AU" dirty="0" smtClean="0"/>
              <a:t>. </a:t>
            </a:r>
            <a:r>
              <a:rPr lang="en-AU" dirty="0" err="1" smtClean="0"/>
              <a:t>Kliniken</a:t>
            </a:r>
            <a:r>
              <a:rPr lang="en-AU" dirty="0" smtClean="0"/>
              <a:t>, </a:t>
            </a:r>
            <a:r>
              <a:rPr lang="en-AU" dirty="0" err="1" smtClean="0"/>
              <a:t>Schulen</a:t>
            </a:r>
            <a:r>
              <a:rPr lang="en-AU" dirty="0" smtClean="0"/>
              <a:t>, </a:t>
            </a:r>
            <a:r>
              <a:rPr lang="en-AU" dirty="0" err="1" smtClean="0"/>
              <a:t>Städte</a:t>
            </a:r>
            <a:r>
              <a:rPr lang="en-AU" dirty="0" smtClean="0"/>
              <a:t>, </a:t>
            </a:r>
            <a:r>
              <a:rPr lang="en-AU" dirty="0" err="1" smtClean="0"/>
              <a:t>Familien</a:t>
            </a:r>
            <a:endParaRPr lang="en-AU" dirty="0" smtClean="0"/>
          </a:p>
          <a:p>
            <a:pPr lvl="1" eaLnBrk="1" hangingPunct="1">
              <a:buFont typeface="Arial" charset="0"/>
              <a:buChar char="•"/>
            </a:pPr>
            <a:r>
              <a:rPr lang="en-AU" dirty="0" err="1" smtClean="0"/>
              <a:t>Wird</a:t>
            </a:r>
            <a:r>
              <a:rPr lang="en-AU" dirty="0" smtClean="0"/>
              <a:t> </a:t>
            </a:r>
            <a:r>
              <a:rPr lang="en-AU" dirty="0" err="1" smtClean="0"/>
              <a:t>angewandt</a:t>
            </a:r>
            <a:r>
              <a:rPr lang="en-AU" dirty="0" smtClean="0"/>
              <a:t>, um den </a:t>
            </a:r>
            <a:r>
              <a:rPr lang="en-AU" dirty="0" err="1" smtClean="0"/>
              <a:t>Effekt</a:t>
            </a:r>
            <a:r>
              <a:rPr lang="en-AU" dirty="0" smtClean="0"/>
              <a:t> von </a:t>
            </a:r>
            <a:r>
              <a:rPr lang="en-AU" dirty="0" err="1" smtClean="0"/>
              <a:t>Gruppeninterventionen</a:t>
            </a:r>
            <a:r>
              <a:rPr lang="en-AU" dirty="0" smtClean="0"/>
              <a:t> </a:t>
            </a:r>
            <a:r>
              <a:rPr lang="en-AU" dirty="0" err="1" smtClean="0"/>
              <a:t>zu</a:t>
            </a:r>
            <a:r>
              <a:rPr lang="en-AU" dirty="0" smtClean="0"/>
              <a:t> </a:t>
            </a:r>
            <a:r>
              <a:rPr lang="en-AU" dirty="0" err="1" smtClean="0"/>
              <a:t>untersuchen</a:t>
            </a:r>
            <a:endParaRPr lang="en-AU" dirty="0" smtClean="0"/>
          </a:p>
          <a:p>
            <a:pPr lvl="1" eaLnBrk="1" hangingPunct="1">
              <a:buFont typeface="Arial" charset="0"/>
              <a:buChar char="•"/>
            </a:pPr>
            <a:r>
              <a:rPr lang="en-AU" dirty="0" err="1" smtClean="0"/>
              <a:t>Kann</a:t>
            </a:r>
            <a:r>
              <a:rPr lang="en-AU" dirty="0" smtClean="0"/>
              <a:t> </a:t>
            </a:r>
            <a:r>
              <a:rPr lang="en-AU" dirty="0" err="1" smtClean="0"/>
              <a:t>evtl</a:t>
            </a:r>
            <a:r>
              <a:rPr lang="en-AU" dirty="0" smtClean="0"/>
              <a:t>. besser </a:t>
            </a:r>
            <a:r>
              <a:rPr lang="en-AU" dirty="0" err="1" smtClean="0"/>
              <a:t>umgesetzt</a:t>
            </a:r>
            <a:r>
              <a:rPr lang="en-AU" dirty="0" smtClean="0"/>
              <a:t> </a:t>
            </a:r>
            <a:r>
              <a:rPr lang="en-AU" dirty="0" err="1" smtClean="0"/>
              <a:t>werden</a:t>
            </a:r>
            <a:endParaRPr lang="en-AU" dirty="0" smtClean="0"/>
          </a:p>
          <a:p>
            <a:pPr lvl="1" eaLnBrk="1" hangingPunct="1">
              <a:buFont typeface="Arial" charset="0"/>
              <a:buChar char="•"/>
            </a:pPr>
            <a:r>
              <a:rPr lang="en-AU" dirty="0" err="1" smtClean="0"/>
              <a:t>Vermeidet</a:t>
            </a:r>
            <a:r>
              <a:rPr lang="en-AU" dirty="0" smtClean="0"/>
              <a:t> “</a:t>
            </a:r>
            <a:r>
              <a:rPr lang="en-AU" dirty="0" err="1" smtClean="0"/>
              <a:t>Kontaminierung</a:t>
            </a:r>
            <a:r>
              <a:rPr lang="en-AU" dirty="0" smtClean="0"/>
              <a:t>”, </a:t>
            </a:r>
            <a:r>
              <a:rPr lang="en-AU" dirty="0" err="1" smtClean="0"/>
              <a:t>d.h</a:t>
            </a:r>
            <a:r>
              <a:rPr lang="en-AU" dirty="0" smtClean="0"/>
              <a:t>. das </a:t>
            </a:r>
            <a:r>
              <a:rPr lang="en-AU" dirty="0" err="1" smtClean="0"/>
              <a:t>randomisierte</a:t>
            </a:r>
            <a:r>
              <a:rPr lang="en-AU" dirty="0" smtClean="0"/>
              <a:t> </a:t>
            </a:r>
            <a:r>
              <a:rPr lang="en-AU" dirty="0" err="1" smtClean="0"/>
              <a:t>Personen</a:t>
            </a:r>
            <a:r>
              <a:rPr lang="en-AU" dirty="0" smtClean="0"/>
              <a:t> von </a:t>
            </a:r>
            <a:r>
              <a:rPr lang="en-AU" dirty="0" err="1" smtClean="0"/>
              <a:t>andere</a:t>
            </a:r>
            <a:r>
              <a:rPr lang="en-AU" dirty="0" smtClean="0"/>
              <a:t> Intervention </a:t>
            </a:r>
            <a:r>
              <a:rPr lang="en-AU" dirty="0" err="1" smtClean="0"/>
              <a:t>beeinflusst</a:t>
            </a:r>
            <a:r>
              <a:rPr lang="en-AU" dirty="0" smtClean="0"/>
              <a:t> </a:t>
            </a:r>
            <a:r>
              <a:rPr lang="en-AU" dirty="0" err="1" smtClean="0"/>
              <a:t>werden</a:t>
            </a:r>
            <a:endParaRPr lang="en-AU"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20650" y="704850"/>
            <a:ext cx="8866188" cy="855663"/>
          </a:xfrm>
        </p:spPr>
        <p:txBody>
          <a:bodyPr/>
          <a:lstStyle/>
          <a:p>
            <a:pPr eaLnBrk="1" hangingPunct="1"/>
            <a:r>
              <a:rPr lang="en-GB" dirty="0" err="1" smtClean="0"/>
              <a:t>Klassisches</a:t>
            </a:r>
            <a:r>
              <a:rPr lang="en-GB" dirty="0" smtClean="0"/>
              <a:t> </a:t>
            </a:r>
            <a:r>
              <a:rPr lang="en-GB" dirty="0" err="1" smtClean="0"/>
              <a:t>Studiendesign</a:t>
            </a:r>
            <a:endParaRPr lang="en-GB" dirty="0" smtClean="0"/>
          </a:p>
        </p:txBody>
      </p:sp>
      <p:grpSp>
        <p:nvGrpSpPr>
          <p:cNvPr id="30723" name="Group 76"/>
          <p:cNvGrpSpPr>
            <a:grpSpLocks/>
          </p:cNvGrpSpPr>
          <p:nvPr/>
        </p:nvGrpSpPr>
        <p:grpSpPr bwMode="auto">
          <a:xfrm>
            <a:off x="117475" y="1482725"/>
            <a:ext cx="6983413" cy="5070475"/>
            <a:chOff x="545690" y="1483004"/>
            <a:chExt cx="6983217" cy="5070475"/>
          </a:xfrm>
        </p:grpSpPr>
        <p:grpSp>
          <p:nvGrpSpPr>
            <p:cNvPr id="30726" name="Group 3"/>
            <p:cNvGrpSpPr>
              <a:grpSpLocks/>
            </p:cNvGrpSpPr>
            <p:nvPr/>
          </p:nvGrpSpPr>
          <p:grpSpPr bwMode="auto">
            <a:xfrm>
              <a:off x="2755294" y="3659467"/>
              <a:ext cx="1649413" cy="2176462"/>
              <a:chOff x="1940" y="1627"/>
              <a:chExt cx="1039" cy="1371"/>
            </a:xfrm>
          </p:grpSpPr>
          <p:sp>
            <p:nvSpPr>
              <p:cNvPr id="30793" name="Line 4"/>
              <p:cNvSpPr>
                <a:spLocks noChangeAspect="1" noChangeShapeType="1"/>
              </p:cNvSpPr>
              <p:nvPr/>
            </p:nvSpPr>
            <p:spPr bwMode="blackWhite">
              <a:xfrm flipV="1">
                <a:off x="1940" y="1627"/>
                <a:ext cx="1039" cy="685"/>
              </a:xfrm>
              <a:prstGeom prst="line">
                <a:avLst/>
              </a:prstGeom>
              <a:noFill/>
              <a:ln w="9525">
                <a:solidFill>
                  <a:schemeClr val="tx1"/>
                </a:solidFill>
                <a:round/>
                <a:headEnd/>
                <a:tailEnd/>
              </a:ln>
            </p:spPr>
            <p:txBody>
              <a:bodyPr/>
              <a:lstStyle/>
              <a:p>
                <a:endParaRPr lang="fr-CH"/>
              </a:p>
            </p:txBody>
          </p:sp>
          <p:sp>
            <p:nvSpPr>
              <p:cNvPr id="30794" name="Line 5"/>
              <p:cNvSpPr>
                <a:spLocks noChangeAspect="1" noChangeShapeType="1"/>
              </p:cNvSpPr>
              <p:nvPr/>
            </p:nvSpPr>
            <p:spPr bwMode="blackWhite">
              <a:xfrm>
                <a:off x="1940" y="2312"/>
                <a:ext cx="1039" cy="686"/>
              </a:xfrm>
              <a:prstGeom prst="line">
                <a:avLst/>
              </a:prstGeom>
              <a:noFill/>
              <a:ln w="9525">
                <a:solidFill>
                  <a:schemeClr val="tx1"/>
                </a:solidFill>
                <a:round/>
                <a:headEnd/>
                <a:tailEnd/>
              </a:ln>
            </p:spPr>
            <p:txBody>
              <a:bodyPr/>
              <a:lstStyle/>
              <a:p>
                <a:endParaRPr lang="fr-CH"/>
              </a:p>
            </p:txBody>
          </p:sp>
        </p:grpSp>
        <p:sp>
          <p:nvSpPr>
            <p:cNvPr id="600070" name="Text Box 6"/>
            <p:cNvSpPr txBox="1">
              <a:spLocks noChangeAspect="1" noChangeArrowheads="1"/>
            </p:cNvSpPr>
            <p:nvPr/>
          </p:nvSpPr>
          <p:spPr bwMode="blackWhite">
            <a:xfrm>
              <a:off x="3549156" y="1483004"/>
              <a:ext cx="2303398" cy="658813"/>
            </a:xfrm>
            <a:prstGeom prst="rect">
              <a:avLst/>
            </a:prstGeom>
            <a:noFill/>
            <a:ln w="9525">
              <a:noFill/>
              <a:miter lim="800000"/>
              <a:headEnd/>
              <a:tailEnd/>
            </a:ln>
          </p:spPr>
          <p:txBody>
            <a:bodyPr>
              <a:normAutofit fontScale="92500" lnSpcReduction="10000"/>
            </a:bodyPr>
            <a:lstStyle/>
            <a:p>
              <a:pPr algn="ctr">
                <a:defRPr/>
              </a:pPr>
              <a:r>
                <a:rPr lang="en-US" sz="2200" dirty="0" err="1">
                  <a:solidFill>
                    <a:schemeClr val="folHlink"/>
                  </a:solidFill>
                  <a:latin typeface="+mn-lt"/>
                </a:rPr>
                <a:t>Randomisierungs-Einheit</a:t>
              </a:r>
              <a:endParaRPr lang="en-US" sz="2200" dirty="0">
                <a:solidFill>
                  <a:schemeClr val="accent1"/>
                </a:solidFill>
                <a:latin typeface="+mn-lt"/>
              </a:endParaRPr>
            </a:p>
          </p:txBody>
        </p:sp>
        <p:sp>
          <p:nvSpPr>
            <p:cNvPr id="600071" name="Text Box 7"/>
            <p:cNvSpPr txBox="1">
              <a:spLocks noChangeAspect="1" noChangeArrowheads="1"/>
            </p:cNvSpPr>
            <p:nvPr/>
          </p:nvSpPr>
          <p:spPr bwMode="blackWhite">
            <a:xfrm>
              <a:off x="5927164" y="1483004"/>
              <a:ext cx="1601743" cy="671513"/>
            </a:xfrm>
            <a:prstGeom prst="rect">
              <a:avLst/>
            </a:prstGeom>
            <a:noFill/>
            <a:ln w="9525">
              <a:noFill/>
              <a:miter lim="800000"/>
              <a:headEnd/>
              <a:tailEnd/>
            </a:ln>
          </p:spPr>
          <p:txBody>
            <a:bodyPr>
              <a:normAutofit fontScale="92500" lnSpcReduction="10000"/>
            </a:bodyPr>
            <a:lstStyle/>
            <a:p>
              <a:pPr algn="ctr">
                <a:defRPr/>
              </a:pPr>
              <a:r>
                <a:rPr lang="en-US" sz="2200" dirty="0" err="1">
                  <a:solidFill>
                    <a:schemeClr val="folHlink"/>
                  </a:solidFill>
                  <a:latin typeface="+mn-lt"/>
                </a:rPr>
                <a:t>Analyse</a:t>
              </a:r>
              <a:r>
                <a:rPr lang="en-US" sz="2200" dirty="0">
                  <a:solidFill>
                    <a:schemeClr val="folHlink"/>
                  </a:solidFill>
                  <a:latin typeface="+mn-lt"/>
                </a:rPr>
                <a:t>-</a:t>
              </a:r>
              <a:r>
                <a:rPr lang="en-US" sz="2200" dirty="0">
                  <a:solidFill>
                    <a:schemeClr val="folHlink"/>
                  </a:solidFill>
                </a:rPr>
                <a:t> </a:t>
              </a:r>
              <a:r>
                <a:rPr lang="en-US" sz="2200" dirty="0" err="1">
                  <a:solidFill>
                    <a:schemeClr val="folHlink"/>
                  </a:solidFill>
                  <a:latin typeface="+mn-lt"/>
                </a:rPr>
                <a:t>einheit</a:t>
              </a:r>
              <a:r>
                <a:rPr lang="en-US" sz="2200" dirty="0">
                  <a:solidFill>
                    <a:schemeClr val="folHlink"/>
                  </a:solidFill>
                  <a:latin typeface="+mn-lt"/>
                </a:rPr>
                <a:t> </a:t>
              </a:r>
              <a:endParaRPr lang="en-US" sz="2200" b="1" dirty="0">
                <a:latin typeface="+mn-lt"/>
              </a:endParaRPr>
            </a:p>
          </p:txBody>
        </p:sp>
        <p:sp>
          <p:nvSpPr>
            <p:cNvPr id="600072" name="Text Box 8"/>
            <p:cNvSpPr txBox="1">
              <a:spLocks noChangeAspect="1" noChangeArrowheads="1"/>
            </p:cNvSpPr>
            <p:nvPr/>
          </p:nvSpPr>
          <p:spPr bwMode="blackWhite">
            <a:xfrm>
              <a:off x="5941452" y="2338667"/>
              <a:ext cx="1576343" cy="436562"/>
            </a:xfrm>
            <a:prstGeom prst="rect">
              <a:avLst/>
            </a:prstGeom>
            <a:solidFill>
              <a:schemeClr val="bg2"/>
            </a:solidFill>
            <a:ln w="9525">
              <a:solidFill>
                <a:schemeClr val="tx1"/>
              </a:solidFill>
              <a:miter lim="800000"/>
              <a:headEnd/>
              <a:tailEnd/>
            </a:ln>
          </p:spPr>
          <p:txBody>
            <a:bodyPr>
              <a:normAutofit/>
            </a:bodyPr>
            <a:lstStyle/>
            <a:p>
              <a:pPr algn="ctr">
                <a:defRPr/>
              </a:pPr>
              <a:r>
                <a:rPr lang="en-US" sz="2200" dirty="0" err="1">
                  <a:solidFill>
                    <a:schemeClr val="tx2"/>
                  </a:solidFill>
                  <a:latin typeface="+mn-lt"/>
                </a:rPr>
                <a:t>Individuen</a:t>
              </a:r>
              <a:endParaRPr lang="en-US" sz="2200" dirty="0">
                <a:solidFill>
                  <a:schemeClr val="tx2"/>
                </a:solidFill>
                <a:latin typeface="+mn-lt"/>
              </a:endParaRPr>
            </a:p>
          </p:txBody>
        </p:sp>
        <p:grpSp>
          <p:nvGrpSpPr>
            <p:cNvPr id="30730" name="Group 9"/>
            <p:cNvGrpSpPr>
              <a:grpSpLocks/>
            </p:cNvGrpSpPr>
            <p:nvPr/>
          </p:nvGrpSpPr>
          <p:grpSpPr bwMode="auto">
            <a:xfrm>
              <a:off x="4541232" y="3010181"/>
              <a:ext cx="2155825" cy="1568452"/>
              <a:chOff x="3065" y="1218"/>
              <a:chExt cx="1358" cy="988"/>
            </a:xfrm>
          </p:grpSpPr>
          <p:sp>
            <p:nvSpPr>
              <p:cNvPr id="30764" name="Line 10"/>
              <p:cNvSpPr>
                <a:spLocks noChangeShapeType="1"/>
              </p:cNvSpPr>
              <p:nvPr/>
            </p:nvSpPr>
            <p:spPr bwMode="blackWhite">
              <a:xfrm flipH="1">
                <a:off x="3123" y="1587"/>
                <a:ext cx="1267" cy="0"/>
              </a:xfrm>
              <a:prstGeom prst="line">
                <a:avLst/>
              </a:prstGeom>
              <a:noFill/>
              <a:ln w="9525">
                <a:solidFill>
                  <a:schemeClr val="tx1"/>
                </a:solidFill>
                <a:round/>
                <a:headEnd/>
                <a:tailEnd/>
              </a:ln>
            </p:spPr>
            <p:txBody>
              <a:bodyPr/>
              <a:lstStyle/>
              <a:p>
                <a:endParaRPr lang="fr-CH"/>
              </a:p>
            </p:txBody>
          </p:sp>
          <p:sp>
            <p:nvSpPr>
              <p:cNvPr id="30765" name="Line 11"/>
              <p:cNvSpPr>
                <a:spLocks noChangeShapeType="1"/>
              </p:cNvSpPr>
              <p:nvPr/>
            </p:nvSpPr>
            <p:spPr bwMode="blackWhite">
              <a:xfrm flipH="1">
                <a:off x="3124" y="1701"/>
                <a:ext cx="1268" cy="0"/>
              </a:xfrm>
              <a:prstGeom prst="line">
                <a:avLst/>
              </a:prstGeom>
              <a:noFill/>
              <a:ln w="9525">
                <a:solidFill>
                  <a:schemeClr val="tx1"/>
                </a:solidFill>
                <a:round/>
                <a:headEnd/>
                <a:tailEnd/>
              </a:ln>
            </p:spPr>
            <p:txBody>
              <a:bodyPr/>
              <a:lstStyle/>
              <a:p>
                <a:endParaRPr lang="fr-CH"/>
              </a:p>
            </p:txBody>
          </p:sp>
          <p:sp>
            <p:nvSpPr>
              <p:cNvPr id="30766" name="Line 12"/>
              <p:cNvSpPr>
                <a:spLocks noChangeShapeType="1"/>
              </p:cNvSpPr>
              <p:nvPr/>
            </p:nvSpPr>
            <p:spPr bwMode="blackWhite">
              <a:xfrm flipH="1">
                <a:off x="3123" y="1816"/>
                <a:ext cx="1267" cy="0"/>
              </a:xfrm>
              <a:prstGeom prst="line">
                <a:avLst/>
              </a:prstGeom>
              <a:noFill/>
              <a:ln w="9525">
                <a:solidFill>
                  <a:schemeClr val="tx1"/>
                </a:solidFill>
                <a:round/>
                <a:headEnd/>
                <a:tailEnd/>
              </a:ln>
            </p:spPr>
            <p:txBody>
              <a:bodyPr/>
              <a:lstStyle/>
              <a:p>
                <a:endParaRPr lang="fr-CH"/>
              </a:p>
            </p:txBody>
          </p:sp>
          <p:sp>
            <p:nvSpPr>
              <p:cNvPr id="30767" name="Line 13"/>
              <p:cNvSpPr>
                <a:spLocks noChangeShapeType="1"/>
              </p:cNvSpPr>
              <p:nvPr/>
            </p:nvSpPr>
            <p:spPr bwMode="blackWhite">
              <a:xfrm flipH="1">
                <a:off x="3123" y="1241"/>
                <a:ext cx="1267" cy="0"/>
              </a:xfrm>
              <a:prstGeom prst="line">
                <a:avLst/>
              </a:prstGeom>
              <a:noFill/>
              <a:ln w="9525">
                <a:solidFill>
                  <a:schemeClr val="tx1"/>
                </a:solidFill>
                <a:round/>
                <a:headEnd/>
                <a:tailEnd/>
              </a:ln>
            </p:spPr>
            <p:txBody>
              <a:bodyPr/>
              <a:lstStyle/>
              <a:p>
                <a:endParaRPr lang="fr-CH"/>
              </a:p>
            </p:txBody>
          </p:sp>
          <p:sp>
            <p:nvSpPr>
              <p:cNvPr id="30768" name="Line 14"/>
              <p:cNvSpPr>
                <a:spLocks noChangeShapeType="1"/>
              </p:cNvSpPr>
              <p:nvPr/>
            </p:nvSpPr>
            <p:spPr bwMode="blackWhite">
              <a:xfrm flipH="1">
                <a:off x="3124" y="1356"/>
                <a:ext cx="1268" cy="0"/>
              </a:xfrm>
              <a:prstGeom prst="line">
                <a:avLst/>
              </a:prstGeom>
              <a:noFill/>
              <a:ln w="9525">
                <a:solidFill>
                  <a:schemeClr val="tx1"/>
                </a:solidFill>
                <a:round/>
                <a:headEnd/>
                <a:tailEnd/>
              </a:ln>
            </p:spPr>
            <p:txBody>
              <a:bodyPr/>
              <a:lstStyle/>
              <a:p>
                <a:endParaRPr lang="fr-CH"/>
              </a:p>
            </p:txBody>
          </p:sp>
          <p:sp>
            <p:nvSpPr>
              <p:cNvPr id="30769" name="Line 15"/>
              <p:cNvSpPr>
                <a:spLocks noChangeShapeType="1"/>
              </p:cNvSpPr>
              <p:nvPr/>
            </p:nvSpPr>
            <p:spPr bwMode="blackWhite">
              <a:xfrm flipH="1">
                <a:off x="3123" y="1470"/>
                <a:ext cx="1267" cy="0"/>
              </a:xfrm>
              <a:prstGeom prst="line">
                <a:avLst/>
              </a:prstGeom>
              <a:noFill/>
              <a:ln w="9525">
                <a:solidFill>
                  <a:schemeClr val="tx1"/>
                </a:solidFill>
                <a:round/>
                <a:headEnd/>
                <a:tailEnd/>
              </a:ln>
            </p:spPr>
            <p:txBody>
              <a:bodyPr/>
              <a:lstStyle/>
              <a:p>
                <a:endParaRPr lang="fr-CH"/>
              </a:p>
            </p:txBody>
          </p:sp>
          <p:grpSp>
            <p:nvGrpSpPr>
              <p:cNvPr id="30770" name="Group 16"/>
              <p:cNvGrpSpPr>
                <a:grpSpLocks/>
              </p:cNvGrpSpPr>
              <p:nvPr/>
            </p:nvGrpSpPr>
            <p:grpSpPr bwMode="auto">
              <a:xfrm>
                <a:off x="4378" y="1218"/>
                <a:ext cx="45" cy="967"/>
                <a:chOff x="10049" y="6048"/>
                <a:chExt cx="113" cy="2417"/>
              </a:xfrm>
            </p:grpSpPr>
            <p:sp>
              <p:nvSpPr>
                <p:cNvPr id="30784" name="Oval 17"/>
                <p:cNvSpPr>
                  <a:spLocks noChangeArrowheads="1"/>
                </p:cNvSpPr>
                <p:nvPr/>
              </p:nvSpPr>
              <p:spPr bwMode="blackWhite">
                <a:xfrm>
                  <a:off x="10049" y="7488"/>
                  <a:ext cx="113" cy="113"/>
                </a:xfrm>
                <a:prstGeom prst="ellipse">
                  <a:avLst/>
                </a:prstGeom>
                <a:solidFill>
                  <a:srgbClr val="000000"/>
                </a:solidFill>
                <a:ln w="9525">
                  <a:solidFill>
                    <a:schemeClr val="tx1"/>
                  </a:solidFill>
                  <a:round/>
                  <a:headEnd/>
                  <a:tailEnd/>
                </a:ln>
              </p:spPr>
              <p:txBody>
                <a:bodyPr/>
                <a:lstStyle/>
                <a:p>
                  <a:endParaRPr lang="en-AU"/>
                </a:p>
              </p:txBody>
            </p:sp>
            <p:sp>
              <p:nvSpPr>
                <p:cNvPr id="30785" name="Oval 18"/>
                <p:cNvSpPr>
                  <a:spLocks noChangeArrowheads="1"/>
                </p:cNvSpPr>
                <p:nvPr/>
              </p:nvSpPr>
              <p:spPr bwMode="blackWhite">
                <a:xfrm>
                  <a:off x="10049" y="7200"/>
                  <a:ext cx="113" cy="113"/>
                </a:xfrm>
                <a:prstGeom prst="ellipse">
                  <a:avLst/>
                </a:prstGeom>
                <a:solidFill>
                  <a:srgbClr val="000000"/>
                </a:solidFill>
                <a:ln w="9525">
                  <a:solidFill>
                    <a:schemeClr val="tx1"/>
                  </a:solidFill>
                  <a:round/>
                  <a:headEnd/>
                  <a:tailEnd/>
                </a:ln>
              </p:spPr>
              <p:txBody>
                <a:bodyPr/>
                <a:lstStyle/>
                <a:p>
                  <a:endParaRPr lang="en-AU"/>
                </a:p>
              </p:txBody>
            </p:sp>
            <p:sp>
              <p:nvSpPr>
                <p:cNvPr id="30786" name="Oval 19"/>
                <p:cNvSpPr>
                  <a:spLocks noChangeArrowheads="1"/>
                </p:cNvSpPr>
                <p:nvPr/>
              </p:nvSpPr>
              <p:spPr bwMode="blackWhite">
                <a:xfrm>
                  <a:off x="10049" y="6912"/>
                  <a:ext cx="113" cy="113"/>
                </a:xfrm>
                <a:prstGeom prst="ellipse">
                  <a:avLst/>
                </a:prstGeom>
                <a:solidFill>
                  <a:srgbClr val="000000"/>
                </a:solidFill>
                <a:ln w="9525">
                  <a:solidFill>
                    <a:schemeClr val="tx1"/>
                  </a:solidFill>
                  <a:round/>
                  <a:headEnd/>
                  <a:tailEnd/>
                </a:ln>
              </p:spPr>
              <p:txBody>
                <a:bodyPr/>
                <a:lstStyle/>
                <a:p>
                  <a:endParaRPr lang="en-AU"/>
                </a:p>
              </p:txBody>
            </p:sp>
            <p:sp>
              <p:nvSpPr>
                <p:cNvPr id="30787" name="Oval 20"/>
                <p:cNvSpPr>
                  <a:spLocks noChangeArrowheads="1"/>
                </p:cNvSpPr>
                <p:nvPr/>
              </p:nvSpPr>
              <p:spPr bwMode="blackWhite">
                <a:xfrm>
                  <a:off x="10049" y="6624"/>
                  <a:ext cx="113" cy="113"/>
                </a:xfrm>
                <a:prstGeom prst="ellipse">
                  <a:avLst/>
                </a:prstGeom>
                <a:solidFill>
                  <a:srgbClr val="000000"/>
                </a:solidFill>
                <a:ln w="9525">
                  <a:solidFill>
                    <a:schemeClr val="tx1"/>
                  </a:solidFill>
                  <a:round/>
                  <a:headEnd/>
                  <a:tailEnd/>
                </a:ln>
              </p:spPr>
              <p:txBody>
                <a:bodyPr/>
                <a:lstStyle/>
                <a:p>
                  <a:endParaRPr lang="en-AU"/>
                </a:p>
              </p:txBody>
            </p:sp>
            <p:sp>
              <p:nvSpPr>
                <p:cNvPr id="30788" name="Oval 21"/>
                <p:cNvSpPr>
                  <a:spLocks noChangeArrowheads="1"/>
                </p:cNvSpPr>
                <p:nvPr/>
              </p:nvSpPr>
              <p:spPr bwMode="blackWhite">
                <a:xfrm>
                  <a:off x="10049" y="6336"/>
                  <a:ext cx="113" cy="113"/>
                </a:xfrm>
                <a:prstGeom prst="ellipse">
                  <a:avLst/>
                </a:prstGeom>
                <a:solidFill>
                  <a:srgbClr val="000000"/>
                </a:solidFill>
                <a:ln w="9525">
                  <a:solidFill>
                    <a:schemeClr val="tx1"/>
                  </a:solidFill>
                  <a:round/>
                  <a:headEnd/>
                  <a:tailEnd/>
                </a:ln>
              </p:spPr>
              <p:txBody>
                <a:bodyPr/>
                <a:lstStyle/>
                <a:p>
                  <a:endParaRPr lang="en-AU"/>
                </a:p>
              </p:txBody>
            </p:sp>
            <p:sp>
              <p:nvSpPr>
                <p:cNvPr id="30789" name="Oval 22"/>
                <p:cNvSpPr>
                  <a:spLocks noChangeArrowheads="1"/>
                </p:cNvSpPr>
                <p:nvPr/>
              </p:nvSpPr>
              <p:spPr bwMode="blackWhite">
                <a:xfrm>
                  <a:off x="10049" y="6048"/>
                  <a:ext cx="113" cy="113"/>
                </a:xfrm>
                <a:prstGeom prst="ellipse">
                  <a:avLst/>
                </a:prstGeom>
                <a:solidFill>
                  <a:srgbClr val="000000"/>
                </a:solidFill>
                <a:ln w="9525">
                  <a:solidFill>
                    <a:schemeClr val="tx1"/>
                  </a:solidFill>
                  <a:round/>
                  <a:headEnd/>
                  <a:tailEnd/>
                </a:ln>
              </p:spPr>
              <p:txBody>
                <a:bodyPr/>
                <a:lstStyle/>
                <a:p>
                  <a:endParaRPr lang="en-AU"/>
                </a:p>
              </p:txBody>
            </p:sp>
            <p:sp>
              <p:nvSpPr>
                <p:cNvPr id="30790" name="Oval 23"/>
                <p:cNvSpPr>
                  <a:spLocks noChangeArrowheads="1"/>
                </p:cNvSpPr>
                <p:nvPr/>
              </p:nvSpPr>
              <p:spPr bwMode="blackWhite">
                <a:xfrm>
                  <a:off x="10049" y="8352"/>
                  <a:ext cx="113" cy="113"/>
                </a:xfrm>
                <a:prstGeom prst="ellipse">
                  <a:avLst/>
                </a:prstGeom>
                <a:solidFill>
                  <a:srgbClr val="000000"/>
                </a:solidFill>
                <a:ln w="9525">
                  <a:solidFill>
                    <a:schemeClr val="tx1"/>
                  </a:solidFill>
                  <a:round/>
                  <a:headEnd/>
                  <a:tailEnd/>
                </a:ln>
              </p:spPr>
              <p:txBody>
                <a:bodyPr/>
                <a:lstStyle/>
                <a:p>
                  <a:endParaRPr lang="en-AU"/>
                </a:p>
              </p:txBody>
            </p:sp>
            <p:sp>
              <p:nvSpPr>
                <p:cNvPr id="30791" name="Oval 24"/>
                <p:cNvSpPr>
                  <a:spLocks noChangeArrowheads="1"/>
                </p:cNvSpPr>
                <p:nvPr/>
              </p:nvSpPr>
              <p:spPr bwMode="blackWhite">
                <a:xfrm>
                  <a:off x="10049" y="8064"/>
                  <a:ext cx="113" cy="113"/>
                </a:xfrm>
                <a:prstGeom prst="ellipse">
                  <a:avLst/>
                </a:prstGeom>
                <a:solidFill>
                  <a:srgbClr val="000000"/>
                </a:solidFill>
                <a:ln w="9525">
                  <a:solidFill>
                    <a:schemeClr val="tx1"/>
                  </a:solidFill>
                  <a:round/>
                  <a:headEnd/>
                  <a:tailEnd/>
                </a:ln>
              </p:spPr>
              <p:txBody>
                <a:bodyPr/>
                <a:lstStyle/>
                <a:p>
                  <a:endParaRPr lang="en-AU"/>
                </a:p>
              </p:txBody>
            </p:sp>
            <p:sp>
              <p:nvSpPr>
                <p:cNvPr id="30792" name="Oval 25"/>
                <p:cNvSpPr>
                  <a:spLocks noChangeArrowheads="1"/>
                </p:cNvSpPr>
                <p:nvPr/>
              </p:nvSpPr>
              <p:spPr bwMode="blackWhite">
                <a:xfrm>
                  <a:off x="10049" y="7776"/>
                  <a:ext cx="113" cy="113"/>
                </a:xfrm>
                <a:prstGeom prst="ellipse">
                  <a:avLst/>
                </a:prstGeom>
                <a:solidFill>
                  <a:srgbClr val="000000"/>
                </a:solidFill>
                <a:ln w="9525">
                  <a:solidFill>
                    <a:schemeClr val="tx1"/>
                  </a:solidFill>
                  <a:round/>
                  <a:headEnd/>
                  <a:tailEnd/>
                </a:ln>
              </p:spPr>
              <p:txBody>
                <a:bodyPr/>
                <a:lstStyle/>
                <a:p>
                  <a:endParaRPr lang="en-AU"/>
                </a:p>
              </p:txBody>
            </p:sp>
          </p:grpSp>
          <p:sp>
            <p:nvSpPr>
              <p:cNvPr id="30771" name="Line 26"/>
              <p:cNvSpPr>
                <a:spLocks noChangeShapeType="1"/>
              </p:cNvSpPr>
              <p:nvPr/>
            </p:nvSpPr>
            <p:spPr bwMode="blackWhite">
              <a:xfrm flipH="1">
                <a:off x="3123" y="1933"/>
                <a:ext cx="1267" cy="0"/>
              </a:xfrm>
              <a:prstGeom prst="line">
                <a:avLst/>
              </a:prstGeom>
              <a:noFill/>
              <a:ln w="9525">
                <a:solidFill>
                  <a:schemeClr val="tx1"/>
                </a:solidFill>
                <a:round/>
                <a:headEnd/>
                <a:tailEnd/>
              </a:ln>
            </p:spPr>
            <p:txBody>
              <a:bodyPr/>
              <a:lstStyle/>
              <a:p>
                <a:endParaRPr lang="fr-CH"/>
              </a:p>
            </p:txBody>
          </p:sp>
          <p:sp>
            <p:nvSpPr>
              <p:cNvPr id="30772" name="Line 27"/>
              <p:cNvSpPr>
                <a:spLocks noChangeShapeType="1"/>
              </p:cNvSpPr>
              <p:nvPr/>
            </p:nvSpPr>
            <p:spPr bwMode="blackWhite">
              <a:xfrm flipH="1">
                <a:off x="3124" y="2047"/>
                <a:ext cx="1268" cy="0"/>
              </a:xfrm>
              <a:prstGeom prst="line">
                <a:avLst/>
              </a:prstGeom>
              <a:noFill/>
              <a:ln w="9525">
                <a:solidFill>
                  <a:schemeClr val="tx1"/>
                </a:solidFill>
                <a:round/>
                <a:headEnd/>
                <a:tailEnd/>
              </a:ln>
            </p:spPr>
            <p:txBody>
              <a:bodyPr/>
              <a:lstStyle/>
              <a:p>
                <a:endParaRPr lang="fr-CH"/>
              </a:p>
            </p:txBody>
          </p:sp>
          <p:sp>
            <p:nvSpPr>
              <p:cNvPr id="30773" name="Line 28"/>
              <p:cNvSpPr>
                <a:spLocks noChangeShapeType="1"/>
              </p:cNvSpPr>
              <p:nvPr/>
            </p:nvSpPr>
            <p:spPr bwMode="blackWhite">
              <a:xfrm flipH="1">
                <a:off x="3123" y="2162"/>
                <a:ext cx="1267" cy="0"/>
              </a:xfrm>
              <a:prstGeom prst="line">
                <a:avLst/>
              </a:prstGeom>
              <a:noFill/>
              <a:ln w="9525">
                <a:solidFill>
                  <a:schemeClr val="tx1"/>
                </a:solidFill>
                <a:round/>
                <a:headEnd/>
                <a:tailEnd/>
              </a:ln>
            </p:spPr>
            <p:txBody>
              <a:bodyPr/>
              <a:lstStyle/>
              <a:p>
                <a:endParaRPr lang="fr-CH"/>
              </a:p>
            </p:txBody>
          </p:sp>
          <p:grpSp>
            <p:nvGrpSpPr>
              <p:cNvPr id="30774" name="Group 29"/>
              <p:cNvGrpSpPr>
                <a:grpSpLocks/>
              </p:cNvGrpSpPr>
              <p:nvPr/>
            </p:nvGrpSpPr>
            <p:grpSpPr bwMode="auto">
              <a:xfrm>
                <a:off x="3065" y="1233"/>
                <a:ext cx="45" cy="973"/>
                <a:chOff x="10049" y="6048"/>
                <a:chExt cx="113" cy="2417"/>
              </a:xfrm>
            </p:grpSpPr>
            <p:sp>
              <p:nvSpPr>
                <p:cNvPr id="30775" name="Oval 30"/>
                <p:cNvSpPr>
                  <a:spLocks noChangeArrowheads="1"/>
                </p:cNvSpPr>
                <p:nvPr/>
              </p:nvSpPr>
              <p:spPr bwMode="blackWhite">
                <a:xfrm>
                  <a:off x="10049" y="7488"/>
                  <a:ext cx="113" cy="113"/>
                </a:xfrm>
                <a:prstGeom prst="ellipse">
                  <a:avLst/>
                </a:prstGeom>
                <a:solidFill>
                  <a:srgbClr val="000000"/>
                </a:solidFill>
                <a:ln w="9525">
                  <a:solidFill>
                    <a:schemeClr val="tx1"/>
                  </a:solidFill>
                  <a:round/>
                  <a:headEnd/>
                  <a:tailEnd/>
                </a:ln>
              </p:spPr>
              <p:txBody>
                <a:bodyPr/>
                <a:lstStyle/>
                <a:p>
                  <a:endParaRPr lang="en-AU"/>
                </a:p>
              </p:txBody>
            </p:sp>
            <p:sp>
              <p:nvSpPr>
                <p:cNvPr id="30776" name="Oval 31"/>
                <p:cNvSpPr>
                  <a:spLocks noChangeArrowheads="1"/>
                </p:cNvSpPr>
                <p:nvPr/>
              </p:nvSpPr>
              <p:spPr bwMode="blackWhite">
                <a:xfrm>
                  <a:off x="10049" y="7200"/>
                  <a:ext cx="113" cy="113"/>
                </a:xfrm>
                <a:prstGeom prst="ellipse">
                  <a:avLst/>
                </a:prstGeom>
                <a:solidFill>
                  <a:srgbClr val="000000"/>
                </a:solidFill>
                <a:ln w="9525">
                  <a:solidFill>
                    <a:schemeClr val="tx1"/>
                  </a:solidFill>
                  <a:round/>
                  <a:headEnd/>
                  <a:tailEnd/>
                </a:ln>
              </p:spPr>
              <p:txBody>
                <a:bodyPr/>
                <a:lstStyle/>
                <a:p>
                  <a:endParaRPr lang="en-AU"/>
                </a:p>
              </p:txBody>
            </p:sp>
            <p:sp>
              <p:nvSpPr>
                <p:cNvPr id="30777" name="Oval 32"/>
                <p:cNvSpPr>
                  <a:spLocks noChangeArrowheads="1"/>
                </p:cNvSpPr>
                <p:nvPr/>
              </p:nvSpPr>
              <p:spPr bwMode="blackWhite">
                <a:xfrm>
                  <a:off x="10049" y="6912"/>
                  <a:ext cx="113" cy="113"/>
                </a:xfrm>
                <a:prstGeom prst="ellipse">
                  <a:avLst/>
                </a:prstGeom>
                <a:solidFill>
                  <a:srgbClr val="000000"/>
                </a:solidFill>
                <a:ln w="9525">
                  <a:solidFill>
                    <a:schemeClr val="tx1"/>
                  </a:solidFill>
                  <a:round/>
                  <a:headEnd/>
                  <a:tailEnd/>
                </a:ln>
              </p:spPr>
              <p:txBody>
                <a:bodyPr/>
                <a:lstStyle/>
                <a:p>
                  <a:endParaRPr lang="en-AU"/>
                </a:p>
              </p:txBody>
            </p:sp>
            <p:sp>
              <p:nvSpPr>
                <p:cNvPr id="30778" name="Oval 33"/>
                <p:cNvSpPr>
                  <a:spLocks noChangeArrowheads="1"/>
                </p:cNvSpPr>
                <p:nvPr/>
              </p:nvSpPr>
              <p:spPr bwMode="blackWhite">
                <a:xfrm>
                  <a:off x="10049" y="6624"/>
                  <a:ext cx="113" cy="113"/>
                </a:xfrm>
                <a:prstGeom prst="ellipse">
                  <a:avLst/>
                </a:prstGeom>
                <a:solidFill>
                  <a:srgbClr val="000000"/>
                </a:solidFill>
                <a:ln w="9525">
                  <a:solidFill>
                    <a:schemeClr val="tx1"/>
                  </a:solidFill>
                  <a:round/>
                  <a:headEnd/>
                  <a:tailEnd/>
                </a:ln>
              </p:spPr>
              <p:txBody>
                <a:bodyPr/>
                <a:lstStyle/>
                <a:p>
                  <a:endParaRPr lang="en-AU"/>
                </a:p>
              </p:txBody>
            </p:sp>
            <p:sp>
              <p:nvSpPr>
                <p:cNvPr id="30779" name="Oval 34"/>
                <p:cNvSpPr>
                  <a:spLocks noChangeArrowheads="1"/>
                </p:cNvSpPr>
                <p:nvPr/>
              </p:nvSpPr>
              <p:spPr bwMode="blackWhite">
                <a:xfrm>
                  <a:off x="10049" y="6336"/>
                  <a:ext cx="113" cy="113"/>
                </a:xfrm>
                <a:prstGeom prst="ellipse">
                  <a:avLst/>
                </a:prstGeom>
                <a:solidFill>
                  <a:srgbClr val="000000"/>
                </a:solidFill>
                <a:ln w="9525">
                  <a:solidFill>
                    <a:schemeClr val="tx1"/>
                  </a:solidFill>
                  <a:round/>
                  <a:headEnd/>
                  <a:tailEnd/>
                </a:ln>
              </p:spPr>
              <p:txBody>
                <a:bodyPr/>
                <a:lstStyle/>
                <a:p>
                  <a:endParaRPr lang="en-AU"/>
                </a:p>
              </p:txBody>
            </p:sp>
            <p:sp>
              <p:nvSpPr>
                <p:cNvPr id="30780" name="Oval 35"/>
                <p:cNvSpPr>
                  <a:spLocks noChangeArrowheads="1"/>
                </p:cNvSpPr>
                <p:nvPr/>
              </p:nvSpPr>
              <p:spPr bwMode="blackWhite">
                <a:xfrm>
                  <a:off x="10049" y="6048"/>
                  <a:ext cx="113" cy="113"/>
                </a:xfrm>
                <a:prstGeom prst="ellipse">
                  <a:avLst/>
                </a:prstGeom>
                <a:solidFill>
                  <a:srgbClr val="000000"/>
                </a:solidFill>
                <a:ln w="9525">
                  <a:solidFill>
                    <a:schemeClr val="tx1"/>
                  </a:solidFill>
                  <a:round/>
                  <a:headEnd/>
                  <a:tailEnd/>
                </a:ln>
              </p:spPr>
              <p:txBody>
                <a:bodyPr/>
                <a:lstStyle/>
                <a:p>
                  <a:endParaRPr lang="en-AU"/>
                </a:p>
              </p:txBody>
            </p:sp>
            <p:sp>
              <p:nvSpPr>
                <p:cNvPr id="30781" name="Oval 36"/>
                <p:cNvSpPr>
                  <a:spLocks noChangeArrowheads="1"/>
                </p:cNvSpPr>
                <p:nvPr/>
              </p:nvSpPr>
              <p:spPr bwMode="blackWhite">
                <a:xfrm>
                  <a:off x="10049" y="8352"/>
                  <a:ext cx="113" cy="113"/>
                </a:xfrm>
                <a:prstGeom prst="ellipse">
                  <a:avLst/>
                </a:prstGeom>
                <a:solidFill>
                  <a:srgbClr val="000000"/>
                </a:solidFill>
                <a:ln w="9525">
                  <a:solidFill>
                    <a:schemeClr val="tx1"/>
                  </a:solidFill>
                  <a:round/>
                  <a:headEnd/>
                  <a:tailEnd/>
                </a:ln>
              </p:spPr>
              <p:txBody>
                <a:bodyPr/>
                <a:lstStyle/>
                <a:p>
                  <a:endParaRPr lang="en-AU"/>
                </a:p>
              </p:txBody>
            </p:sp>
            <p:sp>
              <p:nvSpPr>
                <p:cNvPr id="30782" name="Oval 37"/>
                <p:cNvSpPr>
                  <a:spLocks noChangeArrowheads="1"/>
                </p:cNvSpPr>
                <p:nvPr/>
              </p:nvSpPr>
              <p:spPr bwMode="blackWhite">
                <a:xfrm>
                  <a:off x="10049" y="8064"/>
                  <a:ext cx="113" cy="113"/>
                </a:xfrm>
                <a:prstGeom prst="ellipse">
                  <a:avLst/>
                </a:prstGeom>
                <a:solidFill>
                  <a:srgbClr val="000000"/>
                </a:solidFill>
                <a:ln w="9525">
                  <a:solidFill>
                    <a:schemeClr val="tx1"/>
                  </a:solidFill>
                  <a:round/>
                  <a:headEnd/>
                  <a:tailEnd/>
                </a:ln>
              </p:spPr>
              <p:txBody>
                <a:bodyPr/>
                <a:lstStyle/>
                <a:p>
                  <a:endParaRPr lang="en-AU"/>
                </a:p>
              </p:txBody>
            </p:sp>
            <p:sp>
              <p:nvSpPr>
                <p:cNvPr id="30783" name="Oval 38"/>
                <p:cNvSpPr>
                  <a:spLocks noChangeArrowheads="1"/>
                </p:cNvSpPr>
                <p:nvPr/>
              </p:nvSpPr>
              <p:spPr bwMode="blackWhite">
                <a:xfrm>
                  <a:off x="10049" y="7776"/>
                  <a:ext cx="113" cy="113"/>
                </a:xfrm>
                <a:prstGeom prst="ellipse">
                  <a:avLst/>
                </a:prstGeom>
                <a:solidFill>
                  <a:srgbClr val="000000"/>
                </a:solidFill>
                <a:ln w="9525">
                  <a:solidFill>
                    <a:schemeClr val="tx1"/>
                  </a:solidFill>
                  <a:round/>
                  <a:headEnd/>
                  <a:tailEnd/>
                </a:ln>
              </p:spPr>
              <p:txBody>
                <a:bodyPr/>
                <a:lstStyle/>
                <a:p>
                  <a:endParaRPr lang="en-AU"/>
                </a:p>
              </p:txBody>
            </p:sp>
          </p:grpSp>
        </p:grpSp>
        <p:grpSp>
          <p:nvGrpSpPr>
            <p:cNvPr id="30731" name="Group 39"/>
            <p:cNvGrpSpPr>
              <a:grpSpLocks/>
            </p:cNvGrpSpPr>
            <p:nvPr/>
          </p:nvGrpSpPr>
          <p:grpSpPr bwMode="auto">
            <a:xfrm>
              <a:off x="4544407" y="5018367"/>
              <a:ext cx="2155825" cy="1535112"/>
              <a:chOff x="3067" y="2483"/>
              <a:chExt cx="1358" cy="967"/>
            </a:xfrm>
          </p:grpSpPr>
          <p:sp>
            <p:nvSpPr>
              <p:cNvPr id="30735" name="Line 40"/>
              <p:cNvSpPr>
                <a:spLocks noChangeShapeType="1"/>
              </p:cNvSpPr>
              <p:nvPr/>
            </p:nvSpPr>
            <p:spPr bwMode="blackWhite">
              <a:xfrm flipH="1">
                <a:off x="3125" y="2852"/>
                <a:ext cx="1267" cy="0"/>
              </a:xfrm>
              <a:prstGeom prst="line">
                <a:avLst/>
              </a:prstGeom>
              <a:noFill/>
              <a:ln w="9525">
                <a:solidFill>
                  <a:schemeClr val="tx1"/>
                </a:solidFill>
                <a:round/>
                <a:headEnd/>
                <a:tailEnd/>
              </a:ln>
            </p:spPr>
            <p:txBody>
              <a:bodyPr/>
              <a:lstStyle/>
              <a:p>
                <a:endParaRPr lang="fr-CH"/>
              </a:p>
            </p:txBody>
          </p:sp>
          <p:sp>
            <p:nvSpPr>
              <p:cNvPr id="30736" name="Line 41"/>
              <p:cNvSpPr>
                <a:spLocks noChangeShapeType="1"/>
              </p:cNvSpPr>
              <p:nvPr/>
            </p:nvSpPr>
            <p:spPr bwMode="blackWhite">
              <a:xfrm flipH="1">
                <a:off x="3126" y="2966"/>
                <a:ext cx="1268" cy="0"/>
              </a:xfrm>
              <a:prstGeom prst="line">
                <a:avLst/>
              </a:prstGeom>
              <a:noFill/>
              <a:ln w="9525">
                <a:solidFill>
                  <a:schemeClr val="tx1"/>
                </a:solidFill>
                <a:round/>
                <a:headEnd/>
                <a:tailEnd/>
              </a:ln>
            </p:spPr>
            <p:txBody>
              <a:bodyPr/>
              <a:lstStyle/>
              <a:p>
                <a:endParaRPr lang="fr-CH"/>
              </a:p>
            </p:txBody>
          </p:sp>
          <p:sp>
            <p:nvSpPr>
              <p:cNvPr id="30737" name="Line 42"/>
              <p:cNvSpPr>
                <a:spLocks noChangeShapeType="1"/>
              </p:cNvSpPr>
              <p:nvPr/>
            </p:nvSpPr>
            <p:spPr bwMode="blackWhite">
              <a:xfrm flipH="1">
                <a:off x="3125" y="3081"/>
                <a:ext cx="1267" cy="0"/>
              </a:xfrm>
              <a:prstGeom prst="line">
                <a:avLst/>
              </a:prstGeom>
              <a:noFill/>
              <a:ln w="9525">
                <a:solidFill>
                  <a:schemeClr val="tx1"/>
                </a:solidFill>
                <a:round/>
                <a:headEnd/>
                <a:tailEnd/>
              </a:ln>
            </p:spPr>
            <p:txBody>
              <a:bodyPr/>
              <a:lstStyle/>
              <a:p>
                <a:endParaRPr lang="fr-CH"/>
              </a:p>
            </p:txBody>
          </p:sp>
          <p:sp>
            <p:nvSpPr>
              <p:cNvPr id="30738" name="Line 43"/>
              <p:cNvSpPr>
                <a:spLocks noChangeShapeType="1"/>
              </p:cNvSpPr>
              <p:nvPr/>
            </p:nvSpPr>
            <p:spPr bwMode="blackWhite">
              <a:xfrm flipH="1">
                <a:off x="3125" y="2506"/>
                <a:ext cx="1267" cy="0"/>
              </a:xfrm>
              <a:prstGeom prst="line">
                <a:avLst/>
              </a:prstGeom>
              <a:noFill/>
              <a:ln w="9525">
                <a:solidFill>
                  <a:schemeClr val="tx1"/>
                </a:solidFill>
                <a:round/>
                <a:headEnd/>
                <a:tailEnd/>
              </a:ln>
            </p:spPr>
            <p:txBody>
              <a:bodyPr/>
              <a:lstStyle/>
              <a:p>
                <a:endParaRPr lang="fr-CH"/>
              </a:p>
            </p:txBody>
          </p:sp>
          <p:sp>
            <p:nvSpPr>
              <p:cNvPr id="30739" name="Line 44"/>
              <p:cNvSpPr>
                <a:spLocks noChangeShapeType="1"/>
              </p:cNvSpPr>
              <p:nvPr/>
            </p:nvSpPr>
            <p:spPr bwMode="blackWhite">
              <a:xfrm flipH="1">
                <a:off x="3126" y="2621"/>
                <a:ext cx="1268" cy="0"/>
              </a:xfrm>
              <a:prstGeom prst="line">
                <a:avLst/>
              </a:prstGeom>
              <a:noFill/>
              <a:ln w="9525">
                <a:solidFill>
                  <a:schemeClr val="tx1"/>
                </a:solidFill>
                <a:round/>
                <a:headEnd/>
                <a:tailEnd/>
              </a:ln>
            </p:spPr>
            <p:txBody>
              <a:bodyPr/>
              <a:lstStyle/>
              <a:p>
                <a:endParaRPr lang="fr-CH"/>
              </a:p>
            </p:txBody>
          </p:sp>
          <p:sp>
            <p:nvSpPr>
              <p:cNvPr id="30740" name="Line 45"/>
              <p:cNvSpPr>
                <a:spLocks noChangeShapeType="1"/>
              </p:cNvSpPr>
              <p:nvPr/>
            </p:nvSpPr>
            <p:spPr bwMode="blackWhite">
              <a:xfrm flipH="1">
                <a:off x="3125" y="2735"/>
                <a:ext cx="1267" cy="0"/>
              </a:xfrm>
              <a:prstGeom prst="line">
                <a:avLst/>
              </a:prstGeom>
              <a:noFill/>
              <a:ln w="9525">
                <a:solidFill>
                  <a:schemeClr val="tx1"/>
                </a:solidFill>
                <a:round/>
                <a:headEnd/>
                <a:tailEnd/>
              </a:ln>
            </p:spPr>
            <p:txBody>
              <a:bodyPr/>
              <a:lstStyle/>
              <a:p>
                <a:endParaRPr lang="fr-CH"/>
              </a:p>
            </p:txBody>
          </p:sp>
          <p:grpSp>
            <p:nvGrpSpPr>
              <p:cNvPr id="30741" name="Group 46"/>
              <p:cNvGrpSpPr>
                <a:grpSpLocks/>
              </p:cNvGrpSpPr>
              <p:nvPr/>
            </p:nvGrpSpPr>
            <p:grpSpPr bwMode="auto">
              <a:xfrm>
                <a:off x="4380" y="2483"/>
                <a:ext cx="45" cy="967"/>
                <a:chOff x="10049" y="6048"/>
                <a:chExt cx="113" cy="2417"/>
              </a:xfrm>
            </p:grpSpPr>
            <p:sp>
              <p:nvSpPr>
                <p:cNvPr id="30755" name="Oval 47"/>
                <p:cNvSpPr>
                  <a:spLocks noChangeArrowheads="1"/>
                </p:cNvSpPr>
                <p:nvPr/>
              </p:nvSpPr>
              <p:spPr bwMode="blackWhite">
                <a:xfrm>
                  <a:off x="10049" y="7488"/>
                  <a:ext cx="113" cy="113"/>
                </a:xfrm>
                <a:prstGeom prst="ellipse">
                  <a:avLst/>
                </a:prstGeom>
                <a:solidFill>
                  <a:srgbClr val="000000"/>
                </a:solidFill>
                <a:ln w="9525">
                  <a:solidFill>
                    <a:schemeClr val="tx1"/>
                  </a:solidFill>
                  <a:round/>
                  <a:headEnd/>
                  <a:tailEnd/>
                </a:ln>
              </p:spPr>
              <p:txBody>
                <a:bodyPr/>
                <a:lstStyle/>
                <a:p>
                  <a:endParaRPr lang="en-AU"/>
                </a:p>
              </p:txBody>
            </p:sp>
            <p:sp>
              <p:nvSpPr>
                <p:cNvPr id="30756" name="Oval 48"/>
                <p:cNvSpPr>
                  <a:spLocks noChangeArrowheads="1"/>
                </p:cNvSpPr>
                <p:nvPr/>
              </p:nvSpPr>
              <p:spPr bwMode="blackWhite">
                <a:xfrm>
                  <a:off x="10049" y="7200"/>
                  <a:ext cx="113" cy="113"/>
                </a:xfrm>
                <a:prstGeom prst="ellipse">
                  <a:avLst/>
                </a:prstGeom>
                <a:solidFill>
                  <a:srgbClr val="000000"/>
                </a:solidFill>
                <a:ln w="9525">
                  <a:solidFill>
                    <a:schemeClr val="tx1"/>
                  </a:solidFill>
                  <a:round/>
                  <a:headEnd/>
                  <a:tailEnd/>
                </a:ln>
              </p:spPr>
              <p:txBody>
                <a:bodyPr/>
                <a:lstStyle/>
                <a:p>
                  <a:endParaRPr lang="en-AU"/>
                </a:p>
              </p:txBody>
            </p:sp>
            <p:sp>
              <p:nvSpPr>
                <p:cNvPr id="30757" name="Oval 49"/>
                <p:cNvSpPr>
                  <a:spLocks noChangeArrowheads="1"/>
                </p:cNvSpPr>
                <p:nvPr/>
              </p:nvSpPr>
              <p:spPr bwMode="blackWhite">
                <a:xfrm>
                  <a:off x="10049" y="6912"/>
                  <a:ext cx="113" cy="113"/>
                </a:xfrm>
                <a:prstGeom prst="ellipse">
                  <a:avLst/>
                </a:prstGeom>
                <a:solidFill>
                  <a:srgbClr val="000000"/>
                </a:solidFill>
                <a:ln w="9525">
                  <a:solidFill>
                    <a:schemeClr val="tx1"/>
                  </a:solidFill>
                  <a:round/>
                  <a:headEnd/>
                  <a:tailEnd/>
                </a:ln>
              </p:spPr>
              <p:txBody>
                <a:bodyPr/>
                <a:lstStyle/>
                <a:p>
                  <a:endParaRPr lang="en-AU"/>
                </a:p>
              </p:txBody>
            </p:sp>
            <p:sp>
              <p:nvSpPr>
                <p:cNvPr id="30758" name="Oval 50"/>
                <p:cNvSpPr>
                  <a:spLocks noChangeArrowheads="1"/>
                </p:cNvSpPr>
                <p:nvPr/>
              </p:nvSpPr>
              <p:spPr bwMode="blackWhite">
                <a:xfrm>
                  <a:off x="10049" y="6624"/>
                  <a:ext cx="113" cy="113"/>
                </a:xfrm>
                <a:prstGeom prst="ellipse">
                  <a:avLst/>
                </a:prstGeom>
                <a:solidFill>
                  <a:srgbClr val="000000"/>
                </a:solidFill>
                <a:ln w="9525">
                  <a:solidFill>
                    <a:schemeClr val="tx1"/>
                  </a:solidFill>
                  <a:round/>
                  <a:headEnd/>
                  <a:tailEnd/>
                </a:ln>
              </p:spPr>
              <p:txBody>
                <a:bodyPr/>
                <a:lstStyle/>
                <a:p>
                  <a:endParaRPr lang="en-AU"/>
                </a:p>
              </p:txBody>
            </p:sp>
            <p:sp>
              <p:nvSpPr>
                <p:cNvPr id="30759" name="Oval 51"/>
                <p:cNvSpPr>
                  <a:spLocks noChangeArrowheads="1"/>
                </p:cNvSpPr>
                <p:nvPr/>
              </p:nvSpPr>
              <p:spPr bwMode="blackWhite">
                <a:xfrm>
                  <a:off x="10049" y="6336"/>
                  <a:ext cx="113" cy="113"/>
                </a:xfrm>
                <a:prstGeom prst="ellipse">
                  <a:avLst/>
                </a:prstGeom>
                <a:solidFill>
                  <a:srgbClr val="000000"/>
                </a:solidFill>
                <a:ln w="9525">
                  <a:solidFill>
                    <a:schemeClr val="tx1"/>
                  </a:solidFill>
                  <a:round/>
                  <a:headEnd/>
                  <a:tailEnd/>
                </a:ln>
              </p:spPr>
              <p:txBody>
                <a:bodyPr/>
                <a:lstStyle/>
                <a:p>
                  <a:endParaRPr lang="en-AU"/>
                </a:p>
              </p:txBody>
            </p:sp>
            <p:sp>
              <p:nvSpPr>
                <p:cNvPr id="30760" name="Oval 52"/>
                <p:cNvSpPr>
                  <a:spLocks noChangeArrowheads="1"/>
                </p:cNvSpPr>
                <p:nvPr/>
              </p:nvSpPr>
              <p:spPr bwMode="blackWhite">
                <a:xfrm>
                  <a:off x="10049" y="6048"/>
                  <a:ext cx="113" cy="113"/>
                </a:xfrm>
                <a:prstGeom prst="ellipse">
                  <a:avLst/>
                </a:prstGeom>
                <a:solidFill>
                  <a:srgbClr val="000000"/>
                </a:solidFill>
                <a:ln w="9525">
                  <a:solidFill>
                    <a:schemeClr val="tx1"/>
                  </a:solidFill>
                  <a:round/>
                  <a:headEnd/>
                  <a:tailEnd/>
                </a:ln>
              </p:spPr>
              <p:txBody>
                <a:bodyPr/>
                <a:lstStyle/>
                <a:p>
                  <a:endParaRPr lang="en-AU"/>
                </a:p>
              </p:txBody>
            </p:sp>
            <p:sp>
              <p:nvSpPr>
                <p:cNvPr id="30761" name="Oval 53"/>
                <p:cNvSpPr>
                  <a:spLocks noChangeArrowheads="1"/>
                </p:cNvSpPr>
                <p:nvPr/>
              </p:nvSpPr>
              <p:spPr bwMode="blackWhite">
                <a:xfrm>
                  <a:off x="10049" y="8352"/>
                  <a:ext cx="113" cy="113"/>
                </a:xfrm>
                <a:prstGeom prst="ellipse">
                  <a:avLst/>
                </a:prstGeom>
                <a:solidFill>
                  <a:srgbClr val="000000"/>
                </a:solidFill>
                <a:ln w="9525">
                  <a:solidFill>
                    <a:schemeClr val="tx1"/>
                  </a:solidFill>
                  <a:round/>
                  <a:headEnd/>
                  <a:tailEnd/>
                </a:ln>
              </p:spPr>
              <p:txBody>
                <a:bodyPr/>
                <a:lstStyle/>
                <a:p>
                  <a:endParaRPr lang="en-AU"/>
                </a:p>
              </p:txBody>
            </p:sp>
            <p:sp>
              <p:nvSpPr>
                <p:cNvPr id="30762" name="Oval 54"/>
                <p:cNvSpPr>
                  <a:spLocks noChangeArrowheads="1"/>
                </p:cNvSpPr>
                <p:nvPr/>
              </p:nvSpPr>
              <p:spPr bwMode="blackWhite">
                <a:xfrm>
                  <a:off x="10049" y="8064"/>
                  <a:ext cx="113" cy="113"/>
                </a:xfrm>
                <a:prstGeom prst="ellipse">
                  <a:avLst/>
                </a:prstGeom>
                <a:solidFill>
                  <a:srgbClr val="000000"/>
                </a:solidFill>
                <a:ln w="9525">
                  <a:solidFill>
                    <a:schemeClr val="tx1"/>
                  </a:solidFill>
                  <a:round/>
                  <a:headEnd/>
                  <a:tailEnd/>
                </a:ln>
              </p:spPr>
              <p:txBody>
                <a:bodyPr/>
                <a:lstStyle/>
                <a:p>
                  <a:endParaRPr lang="en-AU"/>
                </a:p>
              </p:txBody>
            </p:sp>
            <p:sp>
              <p:nvSpPr>
                <p:cNvPr id="30763" name="Oval 55"/>
                <p:cNvSpPr>
                  <a:spLocks noChangeArrowheads="1"/>
                </p:cNvSpPr>
                <p:nvPr/>
              </p:nvSpPr>
              <p:spPr bwMode="blackWhite">
                <a:xfrm>
                  <a:off x="10049" y="7776"/>
                  <a:ext cx="113" cy="113"/>
                </a:xfrm>
                <a:prstGeom prst="ellipse">
                  <a:avLst/>
                </a:prstGeom>
                <a:solidFill>
                  <a:srgbClr val="000000"/>
                </a:solidFill>
                <a:ln w="9525">
                  <a:solidFill>
                    <a:schemeClr val="tx1"/>
                  </a:solidFill>
                  <a:round/>
                  <a:headEnd/>
                  <a:tailEnd/>
                </a:ln>
              </p:spPr>
              <p:txBody>
                <a:bodyPr/>
                <a:lstStyle/>
                <a:p>
                  <a:endParaRPr lang="en-AU"/>
                </a:p>
              </p:txBody>
            </p:sp>
          </p:grpSp>
          <p:sp>
            <p:nvSpPr>
              <p:cNvPr id="30742" name="Line 56"/>
              <p:cNvSpPr>
                <a:spLocks noChangeShapeType="1"/>
              </p:cNvSpPr>
              <p:nvPr/>
            </p:nvSpPr>
            <p:spPr bwMode="blackWhite">
              <a:xfrm flipH="1">
                <a:off x="3125" y="3198"/>
                <a:ext cx="1267" cy="0"/>
              </a:xfrm>
              <a:prstGeom prst="line">
                <a:avLst/>
              </a:prstGeom>
              <a:noFill/>
              <a:ln w="9525">
                <a:solidFill>
                  <a:schemeClr val="tx1"/>
                </a:solidFill>
                <a:round/>
                <a:headEnd/>
                <a:tailEnd/>
              </a:ln>
            </p:spPr>
            <p:txBody>
              <a:bodyPr/>
              <a:lstStyle/>
              <a:p>
                <a:endParaRPr lang="fr-CH"/>
              </a:p>
            </p:txBody>
          </p:sp>
          <p:sp>
            <p:nvSpPr>
              <p:cNvPr id="30743" name="Line 57"/>
              <p:cNvSpPr>
                <a:spLocks noChangeShapeType="1"/>
              </p:cNvSpPr>
              <p:nvPr/>
            </p:nvSpPr>
            <p:spPr bwMode="blackWhite">
              <a:xfrm flipH="1">
                <a:off x="3126" y="3312"/>
                <a:ext cx="1268" cy="0"/>
              </a:xfrm>
              <a:prstGeom prst="line">
                <a:avLst/>
              </a:prstGeom>
              <a:noFill/>
              <a:ln w="9525">
                <a:solidFill>
                  <a:schemeClr val="tx1"/>
                </a:solidFill>
                <a:round/>
                <a:headEnd/>
                <a:tailEnd/>
              </a:ln>
            </p:spPr>
            <p:txBody>
              <a:bodyPr/>
              <a:lstStyle/>
              <a:p>
                <a:endParaRPr lang="fr-CH"/>
              </a:p>
            </p:txBody>
          </p:sp>
          <p:sp>
            <p:nvSpPr>
              <p:cNvPr id="30744" name="Line 58"/>
              <p:cNvSpPr>
                <a:spLocks noChangeShapeType="1"/>
              </p:cNvSpPr>
              <p:nvPr/>
            </p:nvSpPr>
            <p:spPr bwMode="blackWhite">
              <a:xfrm flipH="1">
                <a:off x="3125" y="3427"/>
                <a:ext cx="1267" cy="0"/>
              </a:xfrm>
              <a:prstGeom prst="line">
                <a:avLst/>
              </a:prstGeom>
              <a:noFill/>
              <a:ln w="9525">
                <a:solidFill>
                  <a:schemeClr val="tx1"/>
                </a:solidFill>
                <a:round/>
                <a:headEnd/>
                <a:tailEnd/>
              </a:ln>
            </p:spPr>
            <p:txBody>
              <a:bodyPr/>
              <a:lstStyle/>
              <a:p>
                <a:endParaRPr lang="fr-CH"/>
              </a:p>
            </p:txBody>
          </p:sp>
          <p:grpSp>
            <p:nvGrpSpPr>
              <p:cNvPr id="30745" name="Group 59"/>
              <p:cNvGrpSpPr>
                <a:grpSpLocks/>
              </p:cNvGrpSpPr>
              <p:nvPr/>
            </p:nvGrpSpPr>
            <p:grpSpPr bwMode="auto">
              <a:xfrm>
                <a:off x="3067" y="2483"/>
                <a:ext cx="45" cy="967"/>
                <a:chOff x="10049" y="6048"/>
                <a:chExt cx="113" cy="2417"/>
              </a:xfrm>
            </p:grpSpPr>
            <p:sp>
              <p:nvSpPr>
                <p:cNvPr id="30746" name="Oval 60"/>
                <p:cNvSpPr>
                  <a:spLocks noChangeArrowheads="1"/>
                </p:cNvSpPr>
                <p:nvPr/>
              </p:nvSpPr>
              <p:spPr bwMode="blackWhite">
                <a:xfrm>
                  <a:off x="10049" y="7488"/>
                  <a:ext cx="113" cy="113"/>
                </a:xfrm>
                <a:prstGeom prst="ellipse">
                  <a:avLst/>
                </a:prstGeom>
                <a:solidFill>
                  <a:srgbClr val="000000"/>
                </a:solidFill>
                <a:ln w="9525">
                  <a:solidFill>
                    <a:schemeClr val="tx1"/>
                  </a:solidFill>
                  <a:round/>
                  <a:headEnd/>
                  <a:tailEnd/>
                </a:ln>
              </p:spPr>
              <p:txBody>
                <a:bodyPr/>
                <a:lstStyle/>
                <a:p>
                  <a:endParaRPr lang="en-AU"/>
                </a:p>
              </p:txBody>
            </p:sp>
            <p:sp>
              <p:nvSpPr>
                <p:cNvPr id="30747" name="Oval 61"/>
                <p:cNvSpPr>
                  <a:spLocks noChangeArrowheads="1"/>
                </p:cNvSpPr>
                <p:nvPr/>
              </p:nvSpPr>
              <p:spPr bwMode="blackWhite">
                <a:xfrm>
                  <a:off x="10049" y="7200"/>
                  <a:ext cx="113" cy="113"/>
                </a:xfrm>
                <a:prstGeom prst="ellipse">
                  <a:avLst/>
                </a:prstGeom>
                <a:solidFill>
                  <a:srgbClr val="000000"/>
                </a:solidFill>
                <a:ln w="9525">
                  <a:solidFill>
                    <a:schemeClr val="tx1"/>
                  </a:solidFill>
                  <a:round/>
                  <a:headEnd/>
                  <a:tailEnd/>
                </a:ln>
              </p:spPr>
              <p:txBody>
                <a:bodyPr/>
                <a:lstStyle/>
                <a:p>
                  <a:endParaRPr lang="en-AU"/>
                </a:p>
              </p:txBody>
            </p:sp>
            <p:sp>
              <p:nvSpPr>
                <p:cNvPr id="30748" name="Oval 62"/>
                <p:cNvSpPr>
                  <a:spLocks noChangeArrowheads="1"/>
                </p:cNvSpPr>
                <p:nvPr/>
              </p:nvSpPr>
              <p:spPr bwMode="blackWhite">
                <a:xfrm>
                  <a:off x="10049" y="6912"/>
                  <a:ext cx="113" cy="113"/>
                </a:xfrm>
                <a:prstGeom prst="ellipse">
                  <a:avLst/>
                </a:prstGeom>
                <a:solidFill>
                  <a:srgbClr val="000000"/>
                </a:solidFill>
                <a:ln w="9525">
                  <a:solidFill>
                    <a:schemeClr val="tx1"/>
                  </a:solidFill>
                  <a:round/>
                  <a:headEnd/>
                  <a:tailEnd/>
                </a:ln>
              </p:spPr>
              <p:txBody>
                <a:bodyPr/>
                <a:lstStyle/>
                <a:p>
                  <a:endParaRPr lang="en-AU"/>
                </a:p>
              </p:txBody>
            </p:sp>
            <p:sp>
              <p:nvSpPr>
                <p:cNvPr id="30749" name="Oval 63"/>
                <p:cNvSpPr>
                  <a:spLocks noChangeArrowheads="1"/>
                </p:cNvSpPr>
                <p:nvPr/>
              </p:nvSpPr>
              <p:spPr bwMode="blackWhite">
                <a:xfrm>
                  <a:off x="10049" y="6624"/>
                  <a:ext cx="113" cy="113"/>
                </a:xfrm>
                <a:prstGeom prst="ellipse">
                  <a:avLst/>
                </a:prstGeom>
                <a:solidFill>
                  <a:srgbClr val="000000"/>
                </a:solidFill>
                <a:ln w="9525">
                  <a:solidFill>
                    <a:schemeClr val="tx1"/>
                  </a:solidFill>
                  <a:round/>
                  <a:headEnd/>
                  <a:tailEnd/>
                </a:ln>
              </p:spPr>
              <p:txBody>
                <a:bodyPr/>
                <a:lstStyle/>
                <a:p>
                  <a:endParaRPr lang="en-AU"/>
                </a:p>
              </p:txBody>
            </p:sp>
            <p:sp>
              <p:nvSpPr>
                <p:cNvPr id="30750" name="Oval 64"/>
                <p:cNvSpPr>
                  <a:spLocks noChangeArrowheads="1"/>
                </p:cNvSpPr>
                <p:nvPr/>
              </p:nvSpPr>
              <p:spPr bwMode="blackWhite">
                <a:xfrm>
                  <a:off x="10049" y="6336"/>
                  <a:ext cx="113" cy="113"/>
                </a:xfrm>
                <a:prstGeom prst="ellipse">
                  <a:avLst/>
                </a:prstGeom>
                <a:solidFill>
                  <a:srgbClr val="000000"/>
                </a:solidFill>
                <a:ln w="9525">
                  <a:solidFill>
                    <a:schemeClr val="tx1"/>
                  </a:solidFill>
                  <a:round/>
                  <a:headEnd/>
                  <a:tailEnd/>
                </a:ln>
              </p:spPr>
              <p:txBody>
                <a:bodyPr/>
                <a:lstStyle/>
                <a:p>
                  <a:endParaRPr lang="en-AU"/>
                </a:p>
              </p:txBody>
            </p:sp>
            <p:sp>
              <p:nvSpPr>
                <p:cNvPr id="30751" name="Oval 65"/>
                <p:cNvSpPr>
                  <a:spLocks noChangeArrowheads="1"/>
                </p:cNvSpPr>
                <p:nvPr/>
              </p:nvSpPr>
              <p:spPr bwMode="blackWhite">
                <a:xfrm>
                  <a:off x="10049" y="6048"/>
                  <a:ext cx="113" cy="113"/>
                </a:xfrm>
                <a:prstGeom prst="ellipse">
                  <a:avLst/>
                </a:prstGeom>
                <a:solidFill>
                  <a:srgbClr val="000000"/>
                </a:solidFill>
                <a:ln w="9525">
                  <a:solidFill>
                    <a:schemeClr val="tx1"/>
                  </a:solidFill>
                  <a:round/>
                  <a:headEnd/>
                  <a:tailEnd/>
                </a:ln>
              </p:spPr>
              <p:txBody>
                <a:bodyPr/>
                <a:lstStyle/>
                <a:p>
                  <a:endParaRPr lang="en-AU"/>
                </a:p>
              </p:txBody>
            </p:sp>
            <p:sp>
              <p:nvSpPr>
                <p:cNvPr id="30752" name="Oval 66"/>
                <p:cNvSpPr>
                  <a:spLocks noChangeArrowheads="1"/>
                </p:cNvSpPr>
                <p:nvPr/>
              </p:nvSpPr>
              <p:spPr bwMode="blackWhite">
                <a:xfrm>
                  <a:off x="10049" y="8352"/>
                  <a:ext cx="113" cy="113"/>
                </a:xfrm>
                <a:prstGeom prst="ellipse">
                  <a:avLst/>
                </a:prstGeom>
                <a:solidFill>
                  <a:srgbClr val="000000"/>
                </a:solidFill>
                <a:ln w="9525">
                  <a:solidFill>
                    <a:schemeClr val="tx1"/>
                  </a:solidFill>
                  <a:round/>
                  <a:headEnd/>
                  <a:tailEnd/>
                </a:ln>
              </p:spPr>
              <p:txBody>
                <a:bodyPr/>
                <a:lstStyle/>
                <a:p>
                  <a:endParaRPr lang="en-AU"/>
                </a:p>
              </p:txBody>
            </p:sp>
            <p:sp>
              <p:nvSpPr>
                <p:cNvPr id="30753" name="Oval 67"/>
                <p:cNvSpPr>
                  <a:spLocks noChangeArrowheads="1"/>
                </p:cNvSpPr>
                <p:nvPr/>
              </p:nvSpPr>
              <p:spPr bwMode="blackWhite">
                <a:xfrm>
                  <a:off x="10049" y="8064"/>
                  <a:ext cx="113" cy="113"/>
                </a:xfrm>
                <a:prstGeom prst="ellipse">
                  <a:avLst/>
                </a:prstGeom>
                <a:solidFill>
                  <a:srgbClr val="000000"/>
                </a:solidFill>
                <a:ln w="9525">
                  <a:solidFill>
                    <a:schemeClr val="tx1"/>
                  </a:solidFill>
                  <a:round/>
                  <a:headEnd/>
                  <a:tailEnd/>
                </a:ln>
              </p:spPr>
              <p:txBody>
                <a:bodyPr/>
                <a:lstStyle/>
                <a:p>
                  <a:endParaRPr lang="en-AU"/>
                </a:p>
              </p:txBody>
            </p:sp>
            <p:sp>
              <p:nvSpPr>
                <p:cNvPr id="30754" name="Oval 68"/>
                <p:cNvSpPr>
                  <a:spLocks noChangeArrowheads="1"/>
                </p:cNvSpPr>
                <p:nvPr/>
              </p:nvSpPr>
              <p:spPr bwMode="blackWhite">
                <a:xfrm>
                  <a:off x="10049" y="7776"/>
                  <a:ext cx="113" cy="113"/>
                </a:xfrm>
                <a:prstGeom prst="ellipse">
                  <a:avLst/>
                </a:prstGeom>
                <a:solidFill>
                  <a:srgbClr val="000000"/>
                </a:solidFill>
                <a:ln w="9525">
                  <a:solidFill>
                    <a:schemeClr val="tx1"/>
                  </a:solidFill>
                  <a:round/>
                  <a:headEnd/>
                  <a:tailEnd/>
                </a:ln>
              </p:spPr>
              <p:txBody>
                <a:bodyPr/>
                <a:lstStyle/>
                <a:p>
                  <a:endParaRPr lang="en-AU"/>
                </a:p>
              </p:txBody>
            </p:sp>
          </p:grpSp>
        </p:grpSp>
        <p:sp>
          <p:nvSpPr>
            <p:cNvPr id="600134" name="Text Box 70"/>
            <p:cNvSpPr txBox="1">
              <a:spLocks noChangeArrowheads="1"/>
            </p:cNvSpPr>
            <p:nvPr/>
          </p:nvSpPr>
          <p:spPr bwMode="blackWhite">
            <a:xfrm>
              <a:off x="2136320" y="3473729"/>
              <a:ext cx="1741439" cy="463550"/>
            </a:xfrm>
            <a:prstGeom prst="rect">
              <a:avLst/>
            </a:prstGeom>
            <a:solidFill>
              <a:schemeClr val="tx2"/>
            </a:solidFill>
            <a:ln w="9525">
              <a:solidFill>
                <a:schemeClr val="tx1"/>
              </a:solidFill>
              <a:miter lim="800000"/>
              <a:headEnd/>
              <a:tailEnd/>
            </a:ln>
            <a:effectLst/>
          </p:spPr>
          <p:txBody>
            <a:bodyPr>
              <a:normAutofit/>
            </a:bodyPr>
            <a:lstStyle/>
            <a:p>
              <a:pPr algn="ctr">
                <a:spcBef>
                  <a:spcPct val="50000"/>
                </a:spcBef>
                <a:defRPr/>
              </a:pPr>
              <a:r>
                <a:rPr lang="en-GB" sz="2200" dirty="0">
                  <a:solidFill>
                    <a:schemeClr val="bg2"/>
                  </a:solidFill>
                  <a:latin typeface="+mn-lt"/>
                </a:rPr>
                <a:t>Intervention</a:t>
              </a:r>
              <a:endParaRPr lang="en-GB" sz="2200" dirty="0">
                <a:latin typeface="+mn-lt"/>
              </a:endParaRPr>
            </a:p>
          </p:txBody>
        </p:sp>
        <p:sp>
          <p:nvSpPr>
            <p:cNvPr id="600135" name="Text Box 71"/>
            <p:cNvSpPr txBox="1">
              <a:spLocks noChangeArrowheads="1"/>
            </p:cNvSpPr>
            <p:nvPr/>
          </p:nvSpPr>
          <p:spPr bwMode="blackWhite">
            <a:xfrm>
              <a:off x="545690" y="4469092"/>
              <a:ext cx="1946220" cy="457200"/>
            </a:xfrm>
            <a:prstGeom prst="rect">
              <a:avLst/>
            </a:prstGeom>
            <a:noFill/>
            <a:ln w="9525">
              <a:noFill/>
              <a:miter lim="800000"/>
              <a:headEnd/>
              <a:tailEnd/>
            </a:ln>
            <a:effectLst/>
          </p:spPr>
          <p:txBody>
            <a:bodyPr>
              <a:normAutofit fontScale="92500"/>
            </a:bodyPr>
            <a:lstStyle/>
            <a:p>
              <a:pPr>
                <a:spcBef>
                  <a:spcPct val="50000"/>
                </a:spcBef>
                <a:defRPr/>
              </a:pPr>
              <a:r>
                <a:rPr lang="en-GB" sz="2200" dirty="0" err="1">
                  <a:latin typeface="+mn-lt"/>
                </a:rPr>
                <a:t>Randomisierung</a:t>
              </a:r>
              <a:endParaRPr lang="en-GB" sz="2200" dirty="0">
                <a:latin typeface="+mn-lt"/>
              </a:endParaRPr>
            </a:p>
          </p:txBody>
        </p:sp>
        <p:sp>
          <p:nvSpPr>
            <p:cNvPr id="600136" name="Text Box 72"/>
            <p:cNvSpPr txBox="1">
              <a:spLocks noChangeArrowheads="1"/>
            </p:cNvSpPr>
            <p:nvPr/>
          </p:nvSpPr>
          <p:spPr bwMode="blackWhite">
            <a:xfrm>
              <a:off x="2109334" y="5662892"/>
              <a:ext cx="1795412" cy="463550"/>
            </a:xfrm>
            <a:prstGeom prst="rect">
              <a:avLst/>
            </a:prstGeom>
            <a:solidFill>
              <a:schemeClr val="tx2"/>
            </a:solidFill>
            <a:ln w="9525">
              <a:solidFill>
                <a:schemeClr val="tx1"/>
              </a:solidFill>
              <a:miter lim="800000"/>
              <a:headEnd/>
              <a:tailEnd/>
            </a:ln>
            <a:effectLst/>
          </p:spPr>
          <p:txBody>
            <a:bodyPr>
              <a:normAutofit/>
            </a:bodyPr>
            <a:lstStyle/>
            <a:p>
              <a:pPr algn="ctr">
                <a:spcBef>
                  <a:spcPct val="50000"/>
                </a:spcBef>
                <a:defRPr/>
              </a:pPr>
              <a:r>
                <a:rPr lang="en-GB" sz="2200" dirty="0" err="1">
                  <a:solidFill>
                    <a:schemeClr val="bg2"/>
                  </a:solidFill>
                  <a:latin typeface="+mn-lt"/>
                </a:rPr>
                <a:t>Kontrolle</a:t>
              </a:r>
              <a:endParaRPr lang="en-GB" sz="2200" dirty="0">
                <a:latin typeface="+mn-lt"/>
              </a:endParaRPr>
            </a:p>
          </p:txBody>
        </p:sp>
      </p:grpSp>
      <p:sp>
        <p:nvSpPr>
          <p:cNvPr id="78" name="TextBox 5"/>
          <p:cNvSpPr txBox="1">
            <a:spLocks noChangeArrowheads="1"/>
          </p:cNvSpPr>
          <p:nvPr/>
        </p:nvSpPr>
        <p:spPr bwMode="auto">
          <a:xfrm>
            <a:off x="0" y="6538913"/>
            <a:ext cx="2093913" cy="307975"/>
          </a:xfrm>
          <a:prstGeom prst="rect">
            <a:avLst/>
          </a:prstGeom>
          <a:noFill/>
          <a:ln w="9525">
            <a:noFill/>
            <a:miter lim="800000"/>
            <a:headEnd/>
            <a:tailEnd/>
          </a:ln>
        </p:spPr>
        <p:txBody>
          <a:bodyPr>
            <a:spAutoFit/>
          </a:bodyPr>
          <a:lstStyle/>
          <a:p>
            <a:pPr>
              <a:defRPr/>
            </a:pPr>
            <a:r>
              <a:rPr lang="en-AU" sz="1400" dirty="0" err="1" smtClean="0">
                <a:solidFill>
                  <a:schemeClr val="accent2">
                    <a:lumMod val="75000"/>
                  </a:schemeClr>
                </a:solidFill>
                <a:latin typeface="+mn-lt"/>
              </a:rPr>
              <a:t>Quelle</a:t>
            </a:r>
            <a:r>
              <a:rPr lang="en-AU" sz="1400" dirty="0" smtClean="0">
                <a:solidFill>
                  <a:schemeClr val="accent2">
                    <a:lumMod val="75000"/>
                  </a:schemeClr>
                </a:solidFill>
                <a:latin typeface="+mn-lt"/>
              </a:rPr>
              <a:t>: </a:t>
            </a:r>
            <a:r>
              <a:rPr lang="en-AU" sz="1400" dirty="0">
                <a:solidFill>
                  <a:schemeClr val="accent2">
                    <a:lumMod val="75000"/>
                  </a:schemeClr>
                </a:solidFill>
                <a:latin typeface="+mn-lt"/>
              </a:rPr>
              <a:t>Julian Higgins</a:t>
            </a:r>
          </a:p>
        </p:txBody>
      </p:sp>
      <p:sp>
        <p:nvSpPr>
          <p:cNvPr id="75" name="Text Box 8"/>
          <p:cNvSpPr txBox="1">
            <a:spLocks noChangeAspect="1" noChangeArrowheads="1"/>
          </p:cNvSpPr>
          <p:nvPr/>
        </p:nvSpPr>
        <p:spPr bwMode="blackWhite">
          <a:xfrm>
            <a:off x="3529013" y="2352675"/>
            <a:ext cx="1576387" cy="436563"/>
          </a:xfrm>
          <a:prstGeom prst="rect">
            <a:avLst/>
          </a:prstGeom>
          <a:solidFill>
            <a:schemeClr val="bg2"/>
          </a:solidFill>
          <a:ln w="9525">
            <a:solidFill>
              <a:schemeClr val="tx1"/>
            </a:solidFill>
            <a:miter lim="800000"/>
            <a:headEnd/>
            <a:tailEnd/>
          </a:ln>
        </p:spPr>
        <p:txBody>
          <a:bodyPr>
            <a:normAutofit/>
          </a:bodyPr>
          <a:lstStyle/>
          <a:p>
            <a:pPr algn="ctr">
              <a:defRPr/>
            </a:pPr>
            <a:r>
              <a:rPr lang="en-US" sz="2200" dirty="0" err="1">
                <a:solidFill>
                  <a:schemeClr val="tx2"/>
                </a:solidFill>
                <a:latin typeface="+mn-lt"/>
              </a:rPr>
              <a:t>Individuen</a:t>
            </a:r>
            <a:endParaRPr lang="en-US" sz="2200" dirty="0">
              <a:solidFill>
                <a:schemeClr val="tx2"/>
              </a:solidFill>
              <a:latin typeface="+mn-lt"/>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20650" y="704850"/>
            <a:ext cx="8866188" cy="855663"/>
          </a:xfrm>
        </p:spPr>
        <p:txBody>
          <a:bodyPr/>
          <a:lstStyle/>
          <a:p>
            <a:pPr eaLnBrk="1" hangingPunct="1"/>
            <a:r>
              <a:rPr lang="en-GB" dirty="0" smtClean="0"/>
              <a:t>Cluster-</a:t>
            </a:r>
            <a:r>
              <a:rPr lang="en-GB" dirty="0" err="1" smtClean="0"/>
              <a:t>randomisiertes</a:t>
            </a:r>
            <a:r>
              <a:rPr lang="en-GB" dirty="0" smtClean="0"/>
              <a:t> </a:t>
            </a:r>
            <a:r>
              <a:rPr lang="en-GB" dirty="0" err="1" smtClean="0"/>
              <a:t>Studiendesign</a:t>
            </a:r>
            <a:endParaRPr lang="en-GB" dirty="0" smtClean="0"/>
          </a:p>
        </p:txBody>
      </p:sp>
      <p:grpSp>
        <p:nvGrpSpPr>
          <p:cNvPr id="31747" name="Group 3"/>
          <p:cNvGrpSpPr>
            <a:grpSpLocks/>
          </p:cNvGrpSpPr>
          <p:nvPr/>
        </p:nvGrpSpPr>
        <p:grpSpPr bwMode="auto">
          <a:xfrm>
            <a:off x="2312988" y="3659188"/>
            <a:ext cx="1649412" cy="2176462"/>
            <a:chOff x="1940" y="1627"/>
            <a:chExt cx="1039" cy="1371"/>
          </a:xfrm>
        </p:grpSpPr>
        <p:sp>
          <p:nvSpPr>
            <p:cNvPr id="31780" name="Line 4"/>
            <p:cNvSpPr>
              <a:spLocks noChangeAspect="1" noChangeShapeType="1"/>
            </p:cNvSpPr>
            <p:nvPr/>
          </p:nvSpPr>
          <p:spPr bwMode="blackWhite">
            <a:xfrm flipV="1">
              <a:off x="1940" y="1627"/>
              <a:ext cx="1039" cy="685"/>
            </a:xfrm>
            <a:prstGeom prst="line">
              <a:avLst/>
            </a:prstGeom>
            <a:noFill/>
            <a:ln w="9525">
              <a:solidFill>
                <a:schemeClr val="tx1"/>
              </a:solidFill>
              <a:round/>
              <a:headEnd/>
              <a:tailEnd/>
            </a:ln>
          </p:spPr>
          <p:txBody>
            <a:bodyPr/>
            <a:lstStyle/>
            <a:p>
              <a:endParaRPr lang="fr-CH"/>
            </a:p>
          </p:txBody>
        </p:sp>
        <p:sp>
          <p:nvSpPr>
            <p:cNvPr id="31781" name="Line 5"/>
            <p:cNvSpPr>
              <a:spLocks noChangeAspect="1" noChangeShapeType="1"/>
            </p:cNvSpPr>
            <p:nvPr/>
          </p:nvSpPr>
          <p:spPr bwMode="blackWhite">
            <a:xfrm>
              <a:off x="1940" y="2312"/>
              <a:ext cx="1039" cy="686"/>
            </a:xfrm>
            <a:prstGeom prst="line">
              <a:avLst/>
            </a:prstGeom>
            <a:noFill/>
            <a:ln w="9525">
              <a:solidFill>
                <a:schemeClr val="tx1"/>
              </a:solidFill>
              <a:round/>
              <a:headEnd/>
              <a:tailEnd/>
            </a:ln>
          </p:spPr>
          <p:txBody>
            <a:bodyPr/>
            <a:lstStyle/>
            <a:p>
              <a:endParaRPr lang="fr-CH"/>
            </a:p>
          </p:txBody>
        </p:sp>
      </p:grpSp>
      <p:sp>
        <p:nvSpPr>
          <p:cNvPr id="600070" name="Text Box 6"/>
          <p:cNvSpPr txBox="1">
            <a:spLocks noChangeAspect="1" noChangeArrowheads="1"/>
          </p:cNvSpPr>
          <p:nvPr/>
        </p:nvSpPr>
        <p:spPr bwMode="blackWhite">
          <a:xfrm>
            <a:off x="3106738" y="1482725"/>
            <a:ext cx="2303462" cy="658813"/>
          </a:xfrm>
          <a:prstGeom prst="rect">
            <a:avLst/>
          </a:prstGeom>
          <a:noFill/>
          <a:ln w="9525">
            <a:noFill/>
            <a:miter lim="800000"/>
            <a:headEnd/>
            <a:tailEnd/>
          </a:ln>
        </p:spPr>
        <p:txBody>
          <a:bodyPr>
            <a:normAutofit fontScale="92500" lnSpcReduction="10000"/>
          </a:bodyPr>
          <a:lstStyle/>
          <a:p>
            <a:pPr algn="ctr">
              <a:defRPr/>
            </a:pPr>
            <a:r>
              <a:rPr lang="en-US" sz="2200" dirty="0" err="1">
                <a:solidFill>
                  <a:schemeClr val="folHlink"/>
                </a:solidFill>
                <a:latin typeface="+mn-lt"/>
              </a:rPr>
              <a:t>Randomisierungs-einheit</a:t>
            </a:r>
            <a:endParaRPr lang="en-US" sz="2200" dirty="0">
              <a:solidFill>
                <a:schemeClr val="accent1"/>
              </a:solidFill>
              <a:latin typeface="+mn-lt"/>
            </a:endParaRPr>
          </a:p>
        </p:txBody>
      </p:sp>
      <p:sp>
        <p:nvSpPr>
          <p:cNvPr id="600071" name="Text Box 7"/>
          <p:cNvSpPr txBox="1">
            <a:spLocks noChangeAspect="1" noChangeArrowheads="1"/>
          </p:cNvSpPr>
          <p:nvPr/>
        </p:nvSpPr>
        <p:spPr bwMode="blackWhite">
          <a:xfrm>
            <a:off x="5484813" y="1482725"/>
            <a:ext cx="1601787" cy="671513"/>
          </a:xfrm>
          <a:prstGeom prst="rect">
            <a:avLst/>
          </a:prstGeom>
          <a:noFill/>
          <a:ln w="9525">
            <a:noFill/>
            <a:miter lim="800000"/>
            <a:headEnd/>
            <a:tailEnd/>
          </a:ln>
        </p:spPr>
        <p:txBody>
          <a:bodyPr/>
          <a:lstStyle/>
          <a:p>
            <a:pPr algn="ctr">
              <a:defRPr/>
            </a:pPr>
            <a:r>
              <a:rPr lang="en-US" sz="2000" dirty="0" err="1">
                <a:solidFill>
                  <a:schemeClr val="folHlink"/>
                </a:solidFill>
                <a:latin typeface="+mn-lt"/>
              </a:rPr>
              <a:t>Analyse</a:t>
            </a:r>
            <a:r>
              <a:rPr lang="en-US" sz="2000" dirty="0">
                <a:solidFill>
                  <a:schemeClr val="folHlink"/>
                </a:solidFill>
                <a:latin typeface="+mn-lt"/>
              </a:rPr>
              <a:t>- </a:t>
            </a:r>
            <a:r>
              <a:rPr lang="en-US" sz="2000" dirty="0" err="1">
                <a:solidFill>
                  <a:schemeClr val="folHlink"/>
                </a:solidFill>
                <a:latin typeface="+mn-lt"/>
              </a:rPr>
              <a:t>einheit</a:t>
            </a:r>
            <a:r>
              <a:rPr lang="en-US" sz="2000" dirty="0">
                <a:solidFill>
                  <a:schemeClr val="folHlink"/>
                </a:solidFill>
                <a:latin typeface="+mn-lt"/>
              </a:rPr>
              <a:t> </a:t>
            </a:r>
          </a:p>
        </p:txBody>
      </p:sp>
      <p:sp>
        <p:nvSpPr>
          <p:cNvPr id="600072" name="Text Box 8"/>
          <p:cNvSpPr txBox="1">
            <a:spLocks noChangeAspect="1" noChangeArrowheads="1"/>
          </p:cNvSpPr>
          <p:nvPr/>
        </p:nvSpPr>
        <p:spPr bwMode="blackWhite">
          <a:xfrm>
            <a:off x="5499100" y="2338388"/>
            <a:ext cx="1576388" cy="436562"/>
          </a:xfrm>
          <a:prstGeom prst="rect">
            <a:avLst/>
          </a:prstGeom>
          <a:solidFill>
            <a:schemeClr val="bg2"/>
          </a:solidFill>
          <a:ln w="9525">
            <a:solidFill>
              <a:schemeClr val="tx1"/>
            </a:solidFill>
            <a:miter lim="800000"/>
            <a:headEnd/>
            <a:tailEnd/>
          </a:ln>
        </p:spPr>
        <p:txBody>
          <a:bodyPr>
            <a:normAutofit/>
          </a:bodyPr>
          <a:lstStyle/>
          <a:p>
            <a:pPr algn="ctr">
              <a:defRPr/>
            </a:pPr>
            <a:r>
              <a:rPr lang="en-US" sz="2200" dirty="0" err="1">
                <a:solidFill>
                  <a:schemeClr val="tx2"/>
                </a:solidFill>
                <a:latin typeface="+mn-lt"/>
              </a:rPr>
              <a:t>Gruppen</a:t>
            </a:r>
            <a:endParaRPr lang="en-US" sz="2200" dirty="0">
              <a:solidFill>
                <a:schemeClr val="tx2"/>
              </a:solidFill>
              <a:latin typeface="+mn-lt"/>
            </a:endParaRPr>
          </a:p>
        </p:txBody>
      </p:sp>
      <p:sp>
        <p:nvSpPr>
          <p:cNvPr id="600133" name="Text Box 69"/>
          <p:cNvSpPr txBox="1">
            <a:spLocks noChangeAspect="1" noChangeArrowheads="1"/>
          </p:cNvSpPr>
          <p:nvPr/>
        </p:nvSpPr>
        <p:spPr bwMode="blackWhite">
          <a:xfrm>
            <a:off x="3494088" y="2332038"/>
            <a:ext cx="1533525" cy="436562"/>
          </a:xfrm>
          <a:prstGeom prst="rect">
            <a:avLst/>
          </a:prstGeom>
          <a:solidFill>
            <a:schemeClr val="bg2"/>
          </a:solidFill>
          <a:ln w="9525">
            <a:solidFill>
              <a:schemeClr val="tx1"/>
            </a:solidFill>
            <a:miter lim="800000"/>
            <a:headEnd/>
            <a:tailEnd/>
          </a:ln>
        </p:spPr>
        <p:txBody>
          <a:bodyPr>
            <a:normAutofit/>
          </a:bodyPr>
          <a:lstStyle/>
          <a:p>
            <a:pPr algn="ctr">
              <a:defRPr/>
            </a:pPr>
            <a:r>
              <a:rPr lang="en-US" sz="2200" dirty="0" err="1">
                <a:solidFill>
                  <a:schemeClr val="tx2"/>
                </a:solidFill>
                <a:latin typeface="+mn-lt"/>
              </a:rPr>
              <a:t>Gruppen</a:t>
            </a:r>
            <a:endParaRPr lang="en-US" sz="2200" dirty="0">
              <a:solidFill>
                <a:schemeClr val="tx2"/>
              </a:solidFill>
              <a:latin typeface="+mn-lt"/>
            </a:endParaRPr>
          </a:p>
        </p:txBody>
      </p:sp>
      <p:sp>
        <p:nvSpPr>
          <p:cNvPr id="600134" name="Text Box 70"/>
          <p:cNvSpPr txBox="1">
            <a:spLocks noChangeArrowheads="1"/>
          </p:cNvSpPr>
          <p:nvPr/>
        </p:nvSpPr>
        <p:spPr bwMode="blackWhite">
          <a:xfrm>
            <a:off x="1693863" y="3475038"/>
            <a:ext cx="1741487" cy="463550"/>
          </a:xfrm>
          <a:prstGeom prst="rect">
            <a:avLst/>
          </a:prstGeom>
          <a:solidFill>
            <a:schemeClr val="tx2"/>
          </a:solidFill>
          <a:ln w="9525">
            <a:solidFill>
              <a:schemeClr val="tx1"/>
            </a:solidFill>
            <a:miter lim="800000"/>
            <a:headEnd/>
            <a:tailEnd/>
          </a:ln>
          <a:effectLst/>
        </p:spPr>
        <p:txBody>
          <a:bodyPr>
            <a:normAutofit/>
          </a:bodyPr>
          <a:lstStyle/>
          <a:p>
            <a:pPr algn="ctr">
              <a:spcBef>
                <a:spcPct val="50000"/>
              </a:spcBef>
              <a:defRPr/>
            </a:pPr>
            <a:r>
              <a:rPr lang="en-GB" sz="2200" dirty="0">
                <a:solidFill>
                  <a:schemeClr val="bg2"/>
                </a:solidFill>
                <a:latin typeface="+mn-lt"/>
              </a:rPr>
              <a:t>Intervention</a:t>
            </a:r>
            <a:endParaRPr lang="en-GB" sz="2200" dirty="0">
              <a:latin typeface="+mn-lt"/>
            </a:endParaRPr>
          </a:p>
        </p:txBody>
      </p:sp>
      <p:sp>
        <p:nvSpPr>
          <p:cNvPr id="600135" name="Text Box 71"/>
          <p:cNvSpPr txBox="1">
            <a:spLocks noChangeArrowheads="1"/>
          </p:cNvSpPr>
          <p:nvPr/>
        </p:nvSpPr>
        <p:spPr bwMode="blackWhite">
          <a:xfrm>
            <a:off x="103188" y="4468813"/>
            <a:ext cx="1946275" cy="457200"/>
          </a:xfrm>
          <a:prstGeom prst="rect">
            <a:avLst/>
          </a:prstGeom>
          <a:noFill/>
          <a:ln w="9525">
            <a:noFill/>
            <a:miter lim="800000"/>
            <a:headEnd/>
            <a:tailEnd/>
          </a:ln>
          <a:effectLst/>
        </p:spPr>
        <p:txBody>
          <a:bodyPr>
            <a:normAutofit fontScale="92500"/>
          </a:bodyPr>
          <a:lstStyle/>
          <a:p>
            <a:pPr>
              <a:spcBef>
                <a:spcPct val="50000"/>
              </a:spcBef>
              <a:defRPr/>
            </a:pPr>
            <a:r>
              <a:rPr lang="en-GB" sz="2200" dirty="0" err="1" smtClean="0">
                <a:latin typeface="+mn-lt"/>
              </a:rPr>
              <a:t>Randomisierung</a:t>
            </a:r>
            <a:endParaRPr lang="en-GB" sz="2200" dirty="0">
              <a:latin typeface="+mn-lt"/>
            </a:endParaRPr>
          </a:p>
        </p:txBody>
      </p:sp>
      <p:sp>
        <p:nvSpPr>
          <p:cNvPr id="600136" name="Text Box 72"/>
          <p:cNvSpPr txBox="1">
            <a:spLocks noChangeArrowheads="1"/>
          </p:cNvSpPr>
          <p:nvPr/>
        </p:nvSpPr>
        <p:spPr bwMode="blackWhite">
          <a:xfrm>
            <a:off x="1666875" y="5662613"/>
            <a:ext cx="1795463" cy="463550"/>
          </a:xfrm>
          <a:prstGeom prst="rect">
            <a:avLst/>
          </a:prstGeom>
          <a:solidFill>
            <a:schemeClr val="tx2"/>
          </a:solidFill>
          <a:ln w="9525">
            <a:solidFill>
              <a:schemeClr val="tx1"/>
            </a:solidFill>
            <a:miter lim="800000"/>
            <a:headEnd/>
            <a:tailEnd/>
          </a:ln>
          <a:effectLst/>
        </p:spPr>
        <p:txBody>
          <a:bodyPr>
            <a:normAutofit/>
          </a:bodyPr>
          <a:lstStyle/>
          <a:p>
            <a:pPr algn="ctr">
              <a:spcBef>
                <a:spcPct val="50000"/>
              </a:spcBef>
              <a:defRPr/>
            </a:pPr>
            <a:r>
              <a:rPr lang="en-GB" sz="2200" dirty="0" err="1">
                <a:solidFill>
                  <a:schemeClr val="bg2"/>
                </a:solidFill>
                <a:latin typeface="+mn-lt"/>
              </a:rPr>
              <a:t>Kontrolle</a:t>
            </a:r>
            <a:endParaRPr lang="en-GB" sz="2200" dirty="0">
              <a:latin typeface="+mn-lt"/>
            </a:endParaRPr>
          </a:p>
        </p:txBody>
      </p:sp>
      <p:sp>
        <p:nvSpPr>
          <p:cNvPr id="78" name="TextBox 5"/>
          <p:cNvSpPr txBox="1">
            <a:spLocks noChangeArrowheads="1"/>
          </p:cNvSpPr>
          <p:nvPr/>
        </p:nvSpPr>
        <p:spPr bwMode="auto">
          <a:xfrm>
            <a:off x="0" y="6551613"/>
            <a:ext cx="2093913" cy="307975"/>
          </a:xfrm>
          <a:prstGeom prst="rect">
            <a:avLst/>
          </a:prstGeom>
          <a:noFill/>
          <a:ln w="9525">
            <a:noFill/>
            <a:miter lim="800000"/>
            <a:headEnd/>
            <a:tailEnd/>
          </a:ln>
        </p:spPr>
        <p:txBody>
          <a:bodyPr>
            <a:spAutoFit/>
          </a:bodyPr>
          <a:lstStyle/>
          <a:p>
            <a:pPr>
              <a:defRPr/>
            </a:pPr>
            <a:r>
              <a:rPr lang="en-AU" sz="1400" dirty="0">
                <a:solidFill>
                  <a:schemeClr val="accent2">
                    <a:lumMod val="75000"/>
                  </a:schemeClr>
                </a:solidFill>
                <a:latin typeface="+mn-lt"/>
              </a:rPr>
              <a:t>Source: Julian Higgins</a:t>
            </a:r>
          </a:p>
        </p:txBody>
      </p:sp>
      <p:grpSp>
        <p:nvGrpSpPr>
          <p:cNvPr id="31756" name="Group 19"/>
          <p:cNvGrpSpPr>
            <a:grpSpLocks/>
          </p:cNvGrpSpPr>
          <p:nvPr/>
        </p:nvGrpSpPr>
        <p:grpSpPr bwMode="auto">
          <a:xfrm>
            <a:off x="4106863" y="2905125"/>
            <a:ext cx="2627312" cy="1784350"/>
            <a:chOff x="3052" y="1133"/>
            <a:chExt cx="1655" cy="1124"/>
          </a:xfrm>
        </p:grpSpPr>
        <p:grpSp>
          <p:nvGrpSpPr>
            <p:cNvPr id="31769" name="Group 20"/>
            <p:cNvGrpSpPr>
              <a:grpSpLocks/>
            </p:cNvGrpSpPr>
            <p:nvPr/>
          </p:nvGrpSpPr>
          <p:grpSpPr bwMode="auto">
            <a:xfrm>
              <a:off x="3052" y="1134"/>
              <a:ext cx="330" cy="1125"/>
              <a:chOff x="5009" y="2448"/>
              <a:chExt cx="825" cy="2810"/>
            </a:xfrm>
          </p:grpSpPr>
          <p:sp>
            <p:nvSpPr>
              <p:cNvPr id="31777" name="Oval 21"/>
              <p:cNvSpPr>
                <a:spLocks noChangeArrowheads="1"/>
              </p:cNvSpPr>
              <p:nvPr/>
            </p:nvSpPr>
            <p:spPr bwMode="blackWhite">
              <a:xfrm>
                <a:off x="5040" y="2448"/>
                <a:ext cx="794" cy="794"/>
              </a:xfrm>
              <a:prstGeom prst="ellipse">
                <a:avLst/>
              </a:prstGeom>
              <a:noFill/>
              <a:ln w="9525">
                <a:solidFill>
                  <a:schemeClr val="tx1"/>
                </a:solidFill>
                <a:round/>
                <a:headEnd/>
                <a:tailEnd/>
              </a:ln>
            </p:spPr>
            <p:txBody>
              <a:bodyPr/>
              <a:lstStyle/>
              <a:p>
                <a:endParaRPr lang="en-AU"/>
              </a:p>
            </p:txBody>
          </p:sp>
          <p:sp>
            <p:nvSpPr>
              <p:cNvPr id="31778" name="Oval 22"/>
              <p:cNvSpPr>
                <a:spLocks noChangeArrowheads="1"/>
              </p:cNvSpPr>
              <p:nvPr/>
            </p:nvSpPr>
            <p:spPr bwMode="blackWhite">
              <a:xfrm>
                <a:off x="5009" y="3487"/>
                <a:ext cx="794" cy="794"/>
              </a:xfrm>
              <a:prstGeom prst="ellipse">
                <a:avLst/>
              </a:prstGeom>
              <a:noFill/>
              <a:ln w="9525">
                <a:solidFill>
                  <a:schemeClr val="tx1"/>
                </a:solidFill>
                <a:round/>
                <a:headEnd/>
                <a:tailEnd/>
              </a:ln>
            </p:spPr>
            <p:txBody>
              <a:bodyPr/>
              <a:lstStyle/>
              <a:p>
                <a:endParaRPr lang="en-AU"/>
              </a:p>
            </p:txBody>
          </p:sp>
          <p:sp>
            <p:nvSpPr>
              <p:cNvPr id="31779" name="Oval 23"/>
              <p:cNvSpPr>
                <a:spLocks noChangeArrowheads="1"/>
              </p:cNvSpPr>
              <p:nvPr/>
            </p:nvSpPr>
            <p:spPr bwMode="blackWhite">
              <a:xfrm>
                <a:off x="5040" y="4464"/>
                <a:ext cx="794" cy="794"/>
              </a:xfrm>
              <a:prstGeom prst="ellipse">
                <a:avLst/>
              </a:prstGeom>
              <a:noFill/>
              <a:ln w="9525">
                <a:solidFill>
                  <a:schemeClr val="tx1"/>
                </a:solidFill>
                <a:round/>
                <a:headEnd/>
                <a:tailEnd/>
              </a:ln>
            </p:spPr>
            <p:txBody>
              <a:bodyPr/>
              <a:lstStyle/>
              <a:p>
                <a:endParaRPr lang="en-AU"/>
              </a:p>
            </p:txBody>
          </p:sp>
        </p:grpSp>
        <p:grpSp>
          <p:nvGrpSpPr>
            <p:cNvPr id="31770" name="Group 24"/>
            <p:cNvGrpSpPr>
              <a:grpSpLocks/>
            </p:cNvGrpSpPr>
            <p:nvPr/>
          </p:nvGrpSpPr>
          <p:grpSpPr bwMode="auto">
            <a:xfrm>
              <a:off x="4377" y="1134"/>
              <a:ext cx="330" cy="1125"/>
              <a:chOff x="5009" y="2448"/>
              <a:chExt cx="825" cy="2810"/>
            </a:xfrm>
          </p:grpSpPr>
          <p:sp>
            <p:nvSpPr>
              <p:cNvPr id="31774" name="Oval 25"/>
              <p:cNvSpPr>
                <a:spLocks noChangeArrowheads="1"/>
              </p:cNvSpPr>
              <p:nvPr/>
            </p:nvSpPr>
            <p:spPr bwMode="blackWhite">
              <a:xfrm>
                <a:off x="5040" y="2448"/>
                <a:ext cx="794" cy="794"/>
              </a:xfrm>
              <a:prstGeom prst="ellipse">
                <a:avLst/>
              </a:prstGeom>
              <a:noFill/>
              <a:ln w="9525">
                <a:solidFill>
                  <a:schemeClr val="tx1"/>
                </a:solidFill>
                <a:round/>
                <a:headEnd/>
                <a:tailEnd/>
              </a:ln>
            </p:spPr>
            <p:txBody>
              <a:bodyPr/>
              <a:lstStyle/>
              <a:p>
                <a:endParaRPr lang="en-AU"/>
              </a:p>
            </p:txBody>
          </p:sp>
          <p:sp>
            <p:nvSpPr>
              <p:cNvPr id="31775" name="Oval 26"/>
              <p:cNvSpPr>
                <a:spLocks noChangeArrowheads="1"/>
              </p:cNvSpPr>
              <p:nvPr/>
            </p:nvSpPr>
            <p:spPr bwMode="blackWhite">
              <a:xfrm>
                <a:off x="5009" y="3487"/>
                <a:ext cx="794" cy="794"/>
              </a:xfrm>
              <a:prstGeom prst="ellipse">
                <a:avLst/>
              </a:prstGeom>
              <a:noFill/>
              <a:ln w="9525">
                <a:solidFill>
                  <a:schemeClr val="tx1"/>
                </a:solidFill>
                <a:round/>
                <a:headEnd/>
                <a:tailEnd/>
              </a:ln>
            </p:spPr>
            <p:txBody>
              <a:bodyPr/>
              <a:lstStyle/>
              <a:p>
                <a:endParaRPr lang="en-AU"/>
              </a:p>
            </p:txBody>
          </p:sp>
          <p:sp>
            <p:nvSpPr>
              <p:cNvPr id="31776" name="Oval 27"/>
              <p:cNvSpPr>
                <a:spLocks noChangeArrowheads="1"/>
              </p:cNvSpPr>
              <p:nvPr/>
            </p:nvSpPr>
            <p:spPr bwMode="blackWhite">
              <a:xfrm>
                <a:off x="5040" y="4464"/>
                <a:ext cx="794" cy="794"/>
              </a:xfrm>
              <a:prstGeom prst="ellipse">
                <a:avLst/>
              </a:prstGeom>
              <a:noFill/>
              <a:ln w="9525">
                <a:solidFill>
                  <a:schemeClr val="tx1"/>
                </a:solidFill>
                <a:round/>
                <a:headEnd/>
                <a:tailEnd/>
              </a:ln>
            </p:spPr>
            <p:txBody>
              <a:bodyPr/>
              <a:lstStyle/>
              <a:p>
                <a:endParaRPr lang="en-AU"/>
              </a:p>
            </p:txBody>
          </p:sp>
        </p:grpSp>
        <p:sp>
          <p:nvSpPr>
            <p:cNvPr id="31771" name="Line 28"/>
            <p:cNvSpPr>
              <a:spLocks noChangeShapeType="1"/>
            </p:cNvSpPr>
            <p:nvPr/>
          </p:nvSpPr>
          <p:spPr bwMode="blackWhite">
            <a:xfrm>
              <a:off x="3398" y="1306"/>
              <a:ext cx="979" cy="0"/>
            </a:xfrm>
            <a:prstGeom prst="line">
              <a:avLst/>
            </a:prstGeom>
            <a:noFill/>
            <a:ln w="9525">
              <a:solidFill>
                <a:schemeClr val="tx1"/>
              </a:solidFill>
              <a:round/>
              <a:headEnd/>
              <a:tailEnd/>
            </a:ln>
          </p:spPr>
          <p:txBody>
            <a:bodyPr/>
            <a:lstStyle/>
            <a:p>
              <a:endParaRPr lang="fr-CH"/>
            </a:p>
          </p:txBody>
        </p:sp>
        <p:sp>
          <p:nvSpPr>
            <p:cNvPr id="31772" name="Line 29"/>
            <p:cNvSpPr>
              <a:spLocks noChangeShapeType="1"/>
            </p:cNvSpPr>
            <p:nvPr/>
          </p:nvSpPr>
          <p:spPr bwMode="blackWhite">
            <a:xfrm>
              <a:off x="3398" y="1709"/>
              <a:ext cx="979" cy="0"/>
            </a:xfrm>
            <a:prstGeom prst="line">
              <a:avLst/>
            </a:prstGeom>
            <a:noFill/>
            <a:ln w="9525">
              <a:solidFill>
                <a:schemeClr val="tx1"/>
              </a:solidFill>
              <a:round/>
              <a:headEnd/>
              <a:tailEnd/>
            </a:ln>
          </p:spPr>
          <p:txBody>
            <a:bodyPr/>
            <a:lstStyle/>
            <a:p>
              <a:endParaRPr lang="fr-CH"/>
            </a:p>
          </p:txBody>
        </p:sp>
        <p:sp>
          <p:nvSpPr>
            <p:cNvPr id="31773" name="Line 30"/>
            <p:cNvSpPr>
              <a:spLocks noChangeShapeType="1"/>
            </p:cNvSpPr>
            <p:nvPr/>
          </p:nvSpPr>
          <p:spPr bwMode="blackWhite">
            <a:xfrm>
              <a:off x="3398" y="2112"/>
              <a:ext cx="979" cy="0"/>
            </a:xfrm>
            <a:prstGeom prst="line">
              <a:avLst/>
            </a:prstGeom>
            <a:noFill/>
            <a:ln w="9525">
              <a:solidFill>
                <a:schemeClr val="tx1"/>
              </a:solidFill>
              <a:round/>
              <a:headEnd/>
              <a:tailEnd/>
            </a:ln>
          </p:spPr>
          <p:txBody>
            <a:bodyPr/>
            <a:lstStyle/>
            <a:p>
              <a:endParaRPr lang="fr-CH"/>
            </a:p>
          </p:txBody>
        </p:sp>
      </p:grpSp>
      <p:grpSp>
        <p:nvGrpSpPr>
          <p:cNvPr id="31757" name="Group 19"/>
          <p:cNvGrpSpPr>
            <a:grpSpLocks/>
          </p:cNvGrpSpPr>
          <p:nvPr/>
        </p:nvGrpSpPr>
        <p:grpSpPr bwMode="auto">
          <a:xfrm>
            <a:off x="4106863" y="4806950"/>
            <a:ext cx="2627312" cy="1784350"/>
            <a:chOff x="3052" y="1133"/>
            <a:chExt cx="1655" cy="1124"/>
          </a:xfrm>
        </p:grpSpPr>
        <p:grpSp>
          <p:nvGrpSpPr>
            <p:cNvPr id="31758" name="Group 20"/>
            <p:cNvGrpSpPr>
              <a:grpSpLocks/>
            </p:cNvGrpSpPr>
            <p:nvPr/>
          </p:nvGrpSpPr>
          <p:grpSpPr bwMode="auto">
            <a:xfrm>
              <a:off x="3052" y="1134"/>
              <a:ext cx="330" cy="1125"/>
              <a:chOff x="5009" y="2448"/>
              <a:chExt cx="825" cy="2810"/>
            </a:xfrm>
          </p:grpSpPr>
          <p:sp>
            <p:nvSpPr>
              <p:cNvPr id="31766" name="Oval 21"/>
              <p:cNvSpPr>
                <a:spLocks noChangeArrowheads="1"/>
              </p:cNvSpPr>
              <p:nvPr/>
            </p:nvSpPr>
            <p:spPr bwMode="blackWhite">
              <a:xfrm>
                <a:off x="5040" y="2448"/>
                <a:ext cx="794" cy="794"/>
              </a:xfrm>
              <a:prstGeom prst="ellipse">
                <a:avLst/>
              </a:prstGeom>
              <a:noFill/>
              <a:ln w="9525">
                <a:solidFill>
                  <a:schemeClr val="tx1"/>
                </a:solidFill>
                <a:round/>
                <a:headEnd/>
                <a:tailEnd/>
              </a:ln>
            </p:spPr>
            <p:txBody>
              <a:bodyPr/>
              <a:lstStyle/>
              <a:p>
                <a:endParaRPr lang="en-AU"/>
              </a:p>
            </p:txBody>
          </p:sp>
          <p:sp>
            <p:nvSpPr>
              <p:cNvPr id="31767" name="Oval 22"/>
              <p:cNvSpPr>
                <a:spLocks noChangeArrowheads="1"/>
              </p:cNvSpPr>
              <p:nvPr/>
            </p:nvSpPr>
            <p:spPr bwMode="blackWhite">
              <a:xfrm>
                <a:off x="5009" y="3487"/>
                <a:ext cx="794" cy="794"/>
              </a:xfrm>
              <a:prstGeom prst="ellipse">
                <a:avLst/>
              </a:prstGeom>
              <a:noFill/>
              <a:ln w="9525">
                <a:solidFill>
                  <a:schemeClr val="tx1"/>
                </a:solidFill>
                <a:round/>
                <a:headEnd/>
                <a:tailEnd/>
              </a:ln>
            </p:spPr>
            <p:txBody>
              <a:bodyPr/>
              <a:lstStyle/>
              <a:p>
                <a:endParaRPr lang="en-AU"/>
              </a:p>
            </p:txBody>
          </p:sp>
          <p:sp>
            <p:nvSpPr>
              <p:cNvPr id="31768" name="Oval 23"/>
              <p:cNvSpPr>
                <a:spLocks noChangeArrowheads="1"/>
              </p:cNvSpPr>
              <p:nvPr/>
            </p:nvSpPr>
            <p:spPr bwMode="blackWhite">
              <a:xfrm>
                <a:off x="5040" y="4464"/>
                <a:ext cx="794" cy="794"/>
              </a:xfrm>
              <a:prstGeom prst="ellipse">
                <a:avLst/>
              </a:prstGeom>
              <a:noFill/>
              <a:ln w="9525">
                <a:solidFill>
                  <a:schemeClr val="tx1"/>
                </a:solidFill>
                <a:round/>
                <a:headEnd/>
                <a:tailEnd/>
              </a:ln>
            </p:spPr>
            <p:txBody>
              <a:bodyPr/>
              <a:lstStyle/>
              <a:p>
                <a:endParaRPr lang="en-AU"/>
              </a:p>
            </p:txBody>
          </p:sp>
        </p:grpSp>
        <p:grpSp>
          <p:nvGrpSpPr>
            <p:cNvPr id="31759" name="Group 24"/>
            <p:cNvGrpSpPr>
              <a:grpSpLocks/>
            </p:cNvGrpSpPr>
            <p:nvPr/>
          </p:nvGrpSpPr>
          <p:grpSpPr bwMode="auto">
            <a:xfrm>
              <a:off x="4377" y="1134"/>
              <a:ext cx="330" cy="1125"/>
              <a:chOff x="5009" y="2448"/>
              <a:chExt cx="825" cy="2810"/>
            </a:xfrm>
          </p:grpSpPr>
          <p:sp>
            <p:nvSpPr>
              <p:cNvPr id="31763" name="Oval 25"/>
              <p:cNvSpPr>
                <a:spLocks noChangeArrowheads="1"/>
              </p:cNvSpPr>
              <p:nvPr/>
            </p:nvSpPr>
            <p:spPr bwMode="blackWhite">
              <a:xfrm>
                <a:off x="5040" y="2448"/>
                <a:ext cx="794" cy="794"/>
              </a:xfrm>
              <a:prstGeom prst="ellipse">
                <a:avLst/>
              </a:prstGeom>
              <a:noFill/>
              <a:ln w="9525">
                <a:solidFill>
                  <a:schemeClr val="tx1"/>
                </a:solidFill>
                <a:round/>
                <a:headEnd/>
                <a:tailEnd/>
              </a:ln>
            </p:spPr>
            <p:txBody>
              <a:bodyPr/>
              <a:lstStyle/>
              <a:p>
                <a:endParaRPr lang="en-AU"/>
              </a:p>
            </p:txBody>
          </p:sp>
          <p:sp>
            <p:nvSpPr>
              <p:cNvPr id="31764" name="Oval 26"/>
              <p:cNvSpPr>
                <a:spLocks noChangeArrowheads="1"/>
              </p:cNvSpPr>
              <p:nvPr/>
            </p:nvSpPr>
            <p:spPr bwMode="blackWhite">
              <a:xfrm>
                <a:off x="5009" y="3487"/>
                <a:ext cx="794" cy="794"/>
              </a:xfrm>
              <a:prstGeom prst="ellipse">
                <a:avLst/>
              </a:prstGeom>
              <a:noFill/>
              <a:ln w="9525">
                <a:solidFill>
                  <a:schemeClr val="tx1"/>
                </a:solidFill>
                <a:round/>
                <a:headEnd/>
                <a:tailEnd/>
              </a:ln>
            </p:spPr>
            <p:txBody>
              <a:bodyPr/>
              <a:lstStyle/>
              <a:p>
                <a:endParaRPr lang="en-AU"/>
              </a:p>
            </p:txBody>
          </p:sp>
          <p:sp>
            <p:nvSpPr>
              <p:cNvPr id="31765" name="Oval 27"/>
              <p:cNvSpPr>
                <a:spLocks noChangeArrowheads="1"/>
              </p:cNvSpPr>
              <p:nvPr/>
            </p:nvSpPr>
            <p:spPr bwMode="blackWhite">
              <a:xfrm>
                <a:off x="5040" y="4464"/>
                <a:ext cx="794" cy="794"/>
              </a:xfrm>
              <a:prstGeom prst="ellipse">
                <a:avLst/>
              </a:prstGeom>
              <a:noFill/>
              <a:ln w="9525">
                <a:solidFill>
                  <a:schemeClr val="tx1"/>
                </a:solidFill>
                <a:round/>
                <a:headEnd/>
                <a:tailEnd/>
              </a:ln>
            </p:spPr>
            <p:txBody>
              <a:bodyPr/>
              <a:lstStyle/>
              <a:p>
                <a:endParaRPr lang="en-AU"/>
              </a:p>
            </p:txBody>
          </p:sp>
        </p:grpSp>
        <p:sp>
          <p:nvSpPr>
            <p:cNvPr id="31760" name="Line 28"/>
            <p:cNvSpPr>
              <a:spLocks noChangeShapeType="1"/>
            </p:cNvSpPr>
            <p:nvPr/>
          </p:nvSpPr>
          <p:spPr bwMode="blackWhite">
            <a:xfrm>
              <a:off x="3398" y="1306"/>
              <a:ext cx="979" cy="0"/>
            </a:xfrm>
            <a:prstGeom prst="line">
              <a:avLst/>
            </a:prstGeom>
            <a:noFill/>
            <a:ln w="9525">
              <a:solidFill>
                <a:schemeClr val="tx1"/>
              </a:solidFill>
              <a:round/>
              <a:headEnd/>
              <a:tailEnd/>
            </a:ln>
          </p:spPr>
          <p:txBody>
            <a:bodyPr/>
            <a:lstStyle/>
            <a:p>
              <a:endParaRPr lang="fr-CH"/>
            </a:p>
          </p:txBody>
        </p:sp>
        <p:sp>
          <p:nvSpPr>
            <p:cNvPr id="31761" name="Line 29"/>
            <p:cNvSpPr>
              <a:spLocks noChangeShapeType="1"/>
            </p:cNvSpPr>
            <p:nvPr/>
          </p:nvSpPr>
          <p:spPr bwMode="blackWhite">
            <a:xfrm>
              <a:off x="3398" y="1709"/>
              <a:ext cx="979" cy="0"/>
            </a:xfrm>
            <a:prstGeom prst="line">
              <a:avLst/>
            </a:prstGeom>
            <a:noFill/>
            <a:ln w="9525">
              <a:solidFill>
                <a:schemeClr val="tx1"/>
              </a:solidFill>
              <a:round/>
              <a:headEnd/>
              <a:tailEnd/>
            </a:ln>
          </p:spPr>
          <p:txBody>
            <a:bodyPr/>
            <a:lstStyle/>
            <a:p>
              <a:endParaRPr lang="fr-CH"/>
            </a:p>
          </p:txBody>
        </p:sp>
        <p:sp>
          <p:nvSpPr>
            <p:cNvPr id="31762" name="Line 30"/>
            <p:cNvSpPr>
              <a:spLocks noChangeShapeType="1"/>
            </p:cNvSpPr>
            <p:nvPr/>
          </p:nvSpPr>
          <p:spPr bwMode="blackWhite">
            <a:xfrm>
              <a:off x="3398" y="2112"/>
              <a:ext cx="979" cy="0"/>
            </a:xfrm>
            <a:prstGeom prst="line">
              <a:avLst/>
            </a:prstGeom>
            <a:noFill/>
            <a:ln w="9525">
              <a:solidFill>
                <a:schemeClr val="tx1"/>
              </a:solidFill>
              <a:round/>
              <a:headEnd/>
              <a:tailEnd/>
            </a:ln>
          </p:spPr>
          <p:txBody>
            <a:bodyPr/>
            <a:lstStyle/>
            <a:p>
              <a:endParaRPr lang="fr-CH"/>
            </a:p>
          </p:txBody>
        </p:sp>
      </p:gr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20650" y="704850"/>
            <a:ext cx="8866188" cy="855663"/>
          </a:xfrm>
        </p:spPr>
        <p:txBody>
          <a:bodyPr/>
          <a:lstStyle/>
          <a:p>
            <a:pPr eaLnBrk="1" hangingPunct="1"/>
            <a:r>
              <a:rPr lang="en-GB" smtClean="0"/>
              <a:t>Cluster-randomisiertes Studiendesign</a:t>
            </a:r>
          </a:p>
        </p:txBody>
      </p:sp>
      <p:sp>
        <p:nvSpPr>
          <p:cNvPr id="78" name="TextBox 5"/>
          <p:cNvSpPr txBox="1">
            <a:spLocks noChangeArrowheads="1"/>
          </p:cNvSpPr>
          <p:nvPr/>
        </p:nvSpPr>
        <p:spPr bwMode="auto">
          <a:xfrm>
            <a:off x="0" y="6562725"/>
            <a:ext cx="2093913" cy="307975"/>
          </a:xfrm>
          <a:prstGeom prst="rect">
            <a:avLst/>
          </a:prstGeom>
          <a:noFill/>
          <a:ln w="9525">
            <a:noFill/>
            <a:miter lim="800000"/>
            <a:headEnd/>
            <a:tailEnd/>
          </a:ln>
        </p:spPr>
        <p:txBody>
          <a:bodyPr>
            <a:spAutoFit/>
          </a:bodyPr>
          <a:lstStyle/>
          <a:p>
            <a:pPr>
              <a:defRPr/>
            </a:pPr>
            <a:r>
              <a:rPr lang="en-AU" sz="1400" dirty="0">
                <a:solidFill>
                  <a:schemeClr val="accent2">
                    <a:lumMod val="75000"/>
                  </a:schemeClr>
                </a:solidFill>
                <a:latin typeface="+mn-lt"/>
              </a:rPr>
              <a:t>Source: Julian Higgins</a:t>
            </a:r>
          </a:p>
        </p:txBody>
      </p:sp>
      <p:grpSp>
        <p:nvGrpSpPr>
          <p:cNvPr id="32772" name="Group 111"/>
          <p:cNvGrpSpPr>
            <a:grpSpLocks/>
          </p:cNvGrpSpPr>
          <p:nvPr/>
        </p:nvGrpSpPr>
        <p:grpSpPr bwMode="auto">
          <a:xfrm>
            <a:off x="117475" y="1482725"/>
            <a:ext cx="6983413" cy="5084763"/>
            <a:chOff x="545690" y="1483004"/>
            <a:chExt cx="6983217" cy="5084000"/>
          </a:xfrm>
        </p:grpSpPr>
        <p:grpSp>
          <p:nvGrpSpPr>
            <p:cNvPr id="32773" name="Group 3"/>
            <p:cNvGrpSpPr>
              <a:grpSpLocks/>
            </p:cNvGrpSpPr>
            <p:nvPr/>
          </p:nvGrpSpPr>
          <p:grpSpPr bwMode="auto">
            <a:xfrm>
              <a:off x="2755294" y="3659467"/>
              <a:ext cx="1649413" cy="2176462"/>
              <a:chOff x="1940" y="1627"/>
              <a:chExt cx="1039" cy="1371"/>
            </a:xfrm>
          </p:grpSpPr>
          <p:sp>
            <p:nvSpPr>
              <p:cNvPr id="32831" name="Line 4"/>
              <p:cNvSpPr>
                <a:spLocks noChangeAspect="1" noChangeShapeType="1"/>
              </p:cNvSpPr>
              <p:nvPr/>
            </p:nvSpPr>
            <p:spPr bwMode="blackWhite">
              <a:xfrm flipV="1">
                <a:off x="1940" y="1627"/>
                <a:ext cx="1039" cy="685"/>
              </a:xfrm>
              <a:prstGeom prst="line">
                <a:avLst/>
              </a:prstGeom>
              <a:noFill/>
              <a:ln w="9525">
                <a:solidFill>
                  <a:schemeClr val="tx1"/>
                </a:solidFill>
                <a:round/>
                <a:headEnd/>
                <a:tailEnd/>
              </a:ln>
            </p:spPr>
            <p:txBody>
              <a:bodyPr/>
              <a:lstStyle/>
              <a:p>
                <a:endParaRPr lang="fr-CH"/>
              </a:p>
            </p:txBody>
          </p:sp>
          <p:sp>
            <p:nvSpPr>
              <p:cNvPr id="32832" name="Line 5"/>
              <p:cNvSpPr>
                <a:spLocks noChangeAspect="1" noChangeShapeType="1"/>
              </p:cNvSpPr>
              <p:nvPr/>
            </p:nvSpPr>
            <p:spPr bwMode="blackWhite">
              <a:xfrm>
                <a:off x="1940" y="2312"/>
                <a:ext cx="1039" cy="686"/>
              </a:xfrm>
              <a:prstGeom prst="line">
                <a:avLst/>
              </a:prstGeom>
              <a:noFill/>
              <a:ln w="9525">
                <a:solidFill>
                  <a:schemeClr val="tx1"/>
                </a:solidFill>
                <a:round/>
                <a:headEnd/>
                <a:tailEnd/>
              </a:ln>
            </p:spPr>
            <p:txBody>
              <a:bodyPr/>
              <a:lstStyle/>
              <a:p>
                <a:endParaRPr lang="fr-CH"/>
              </a:p>
            </p:txBody>
          </p:sp>
        </p:grpSp>
        <p:sp>
          <p:nvSpPr>
            <p:cNvPr id="600070" name="Text Box 6"/>
            <p:cNvSpPr txBox="1">
              <a:spLocks noChangeAspect="1" noChangeArrowheads="1"/>
            </p:cNvSpPr>
            <p:nvPr/>
          </p:nvSpPr>
          <p:spPr bwMode="blackWhite">
            <a:xfrm>
              <a:off x="3549156" y="1483004"/>
              <a:ext cx="2303398" cy="658714"/>
            </a:xfrm>
            <a:prstGeom prst="rect">
              <a:avLst/>
            </a:prstGeom>
            <a:noFill/>
            <a:ln w="9525">
              <a:noFill/>
              <a:miter lim="800000"/>
              <a:headEnd/>
              <a:tailEnd/>
            </a:ln>
          </p:spPr>
          <p:txBody>
            <a:bodyPr>
              <a:normAutofit fontScale="92500" lnSpcReduction="10000"/>
            </a:bodyPr>
            <a:lstStyle/>
            <a:p>
              <a:pPr algn="ctr">
                <a:defRPr/>
              </a:pPr>
              <a:r>
                <a:rPr lang="en-US" sz="2200" dirty="0" err="1">
                  <a:solidFill>
                    <a:schemeClr val="folHlink"/>
                  </a:solidFill>
                  <a:latin typeface="Calibri" pitchFamily="34" charset="0"/>
                </a:rPr>
                <a:t>Randomisierungs-einheit</a:t>
              </a:r>
              <a:endParaRPr lang="en-US" sz="2200" dirty="0">
                <a:solidFill>
                  <a:schemeClr val="accent1"/>
                </a:solidFill>
                <a:latin typeface="Calibri" pitchFamily="34" charset="0"/>
              </a:endParaRPr>
            </a:p>
          </p:txBody>
        </p:sp>
        <p:sp>
          <p:nvSpPr>
            <p:cNvPr id="32775" name="Text Box 7"/>
            <p:cNvSpPr txBox="1">
              <a:spLocks noChangeAspect="1" noChangeArrowheads="1"/>
            </p:cNvSpPr>
            <p:nvPr/>
          </p:nvSpPr>
          <p:spPr bwMode="blackWhite">
            <a:xfrm>
              <a:off x="5927164" y="1483004"/>
              <a:ext cx="1601743" cy="671412"/>
            </a:xfrm>
            <a:prstGeom prst="rect">
              <a:avLst/>
            </a:prstGeom>
            <a:noFill/>
            <a:ln w="9525">
              <a:noFill/>
              <a:miter lim="800000"/>
              <a:headEnd/>
              <a:tailEnd/>
            </a:ln>
          </p:spPr>
          <p:txBody>
            <a:bodyPr/>
            <a:lstStyle/>
            <a:p>
              <a:pPr algn="ctr"/>
              <a:r>
                <a:rPr lang="en-US" sz="2000">
                  <a:solidFill>
                    <a:schemeClr val="folHlink"/>
                  </a:solidFill>
                  <a:latin typeface="Calibri" pitchFamily="34" charset="0"/>
                </a:rPr>
                <a:t>Analyse- einheit </a:t>
              </a:r>
            </a:p>
          </p:txBody>
        </p:sp>
        <p:sp>
          <p:nvSpPr>
            <p:cNvPr id="600072" name="Text Box 8"/>
            <p:cNvSpPr txBox="1">
              <a:spLocks noChangeAspect="1" noChangeArrowheads="1"/>
            </p:cNvSpPr>
            <p:nvPr/>
          </p:nvSpPr>
          <p:spPr bwMode="blackWhite">
            <a:xfrm>
              <a:off x="5941452" y="2338539"/>
              <a:ext cx="1576343" cy="436496"/>
            </a:xfrm>
            <a:prstGeom prst="rect">
              <a:avLst/>
            </a:prstGeom>
            <a:solidFill>
              <a:schemeClr val="bg2"/>
            </a:solidFill>
            <a:ln w="9525">
              <a:solidFill>
                <a:schemeClr val="tx1"/>
              </a:solidFill>
              <a:miter lim="800000"/>
              <a:headEnd/>
              <a:tailEnd/>
            </a:ln>
          </p:spPr>
          <p:txBody>
            <a:bodyPr>
              <a:normAutofit/>
            </a:bodyPr>
            <a:lstStyle/>
            <a:p>
              <a:pPr algn="ctr">
                <a:defRPr/>
              </a:pPr>
              <a:r>
                <a:rPr lang="en-US" sz="2200" dirty="0" err="1">
                  <a:solidFill>
                    <a:schemeClr val="tx2"/>
                  </a:solidFill>
                  <a:latin typeface="+mn-lt"/>
                </a:rPr>
                <a:t>Individuen</a:t>
              </a:r>
              <a:endParaRPr lang="en-US" sz="2200" dirty="0">
                <a:solidFill>
                  <a:schemeClr val="tx2"/>
                </a:solidFill>
                <a:latin typeface="+mn-lt"/>
              </a:endParaRPr>
            </a:p>
          </p:txBody>
        </p:sp>
        <p:sp>
          <p:nvSpPr>
            <p:cNvPr id="600133" name="Text Box 69"/>
            <p:cNvSpPr txBox="1">
              <a:spLocks noChangeAspect="1" noChangeArrowheads="1"/>
            </p:cNvSpPr>
            <p:nvPr/>
          </p:nvSpPr>
          <p:spPr bwMode="blackWhite">
            <a:xfrm>
              <a:off x="3936495" y="2332190"/>
              <a:ext cx="1533482" cy="436496"/>
            </a:xfrm>
            <a:prstGeom prst="rect">
              <a:avLst/>
            </a:prstGeom>
            <a:solidFill>
              <a:schemeClr val="bg2"/>
            </a:solidFill>
            <a:ln w="9525">
              <a:solidFill>
                <a:schemeClr val="tx1"/>
              </a:solidFill>
              <a:miter lim="800000"/>
              <a:headEnd/>
              <a:tailEnd/>
            </a:ln>
          </p:spPr>
          <p:txBody>
            <a:bodyPr>
              <a:normAutofit/>
            </a:bodyPr>
            <a:lstStyle/>
            <a:p>
              <a:pPr algn="ctr">
                <a:defRPr/>
              </a:pPr>
              <a:r>
                <a:rPr lang="en-US" sz="2200" dirty="0" err="1">
                  <a:solidFill>
                    <a:schemeClr val="tx2"/>
                  </a:solidFill>
                  <a:latin typeface="+mn-lt"/>
                </a:rPr>
                <a:t>Gruppen</a:t>
              </a:r>
              <a:endParaRPr lang="en-US" sz="2200" dirty="0">
                <a:solidFill>
                  <a:schemeClr val="tx2"/>
                </a:solidFill>
                <a:latin typeface="+mn-lt"/>
              </a:endParaRPr>
            </a:p>
          </p:txBody>
        </p:sp>
        <p:sp>
          <p:nvSpPr>
            <p:cNvPr id="600134" name="Text Box 70"/>
            <p:cNvSpPr txBox="1">
              <a:spLocks noChangeArrowheads="1"/>
            </p:cNvSpPr>
            <p:nvPr/>
          </p:nvSpPr>
          <p:spPr bwMode="blackWhite">
            <a:xfrm>
              <a:off x="2136320" y="3475018"/>
              <a:ext cx="1741439" cy="463480"/>
            </a:xfrm>
            <a:prstGeom prst="rect">
              <a:avLst/>
            </a:prstGeom>
            <a:solidFill>
              <a:schemeClr val="tx2"/>
            </a:solidFill>
            <a:ln w="9525">
              <a:solidFill>
                <a:schemeClr val="tx1"/>
              </a:solidFill>
              <a:miter lim="800000"/>
              <a:headEnd/>
              <a:tailEnd/>
            </a:ln>
            <a:effectLst/>
          </p:spPr>
          <p:txBody>
            <a:bodyPr>
              <a:normAutofit/>
            </a:bodyPr>
            <a:lstStyle/>
            <a:p>
              <a:pPr algn="ctr">
                <a:spcBef>
                  <a:spcPct val="50000"/>
                </a:spcBef>
                <a:defRPr/>
              </a:pPr>
              <a:r>
                <a:rPr lang="en-GB" sz="2200" dirty="0">
                  <a:solidFill>
                    <a:schemeClr val="bg2"/>
                  </a:solidFill>
                  <a:latin typeface="+mn-lt"/>
                </a:rPr>
                <a:t>Intervention</a:t>
              </a:r>
              <a:endParaRPr lang="en-GB" sz="2200" dirty="0">
                <a:latin typeface="+mn-lt"/>
              </a:endParaRPr>
            </a:p>
          </p:txBody>
        </p:sp>
        <p:sp>
          <p:nvSpPr>
            <p:cNvPr id="600135" name="Text Box 71"/>
            <p:cNvSpPr txBox="1">
              <a:spLocks noChangeArrowheads="1"/>
            </p:cNvSpPr>
            <p:nvPr/>
          </p:nvSpPr>
          <p:spPr bwMode="blackWhite">
            <a:xfrm>
              <a:off x="545690" y="4468644"/>
              <a:ext cx="1946220" cy="457131"/>
            </a:xfrm>
            <a:prstGeom prst="rect">
              <a:avLst/>
            </a:prstGeom>
            <a:noFill/>
            <a:ln w="9525">
              <a:noFill/>
              <a:miter lim="800000"/>
              <a:headEnd/>
              <a:tailEnd/>
            </a:ln>
            <a:effectLst/>
          </p:spPr>
          <p:txBody>
            <a:bodyPr>
              <a:normAutofit fontScale="92500"/>
            </a:bodyPr>
            <a:lstStyle/>
            <a:p>
              <a:pPr>
                <a:spcBef>
                  <a:spcPct val="50000"/>
                </a:spcBef>
                <a:defRPr/>
              </a:pPr>
              <a:r>
                <a:rPr lang="en-GB" sz="2200" dirty="0" err="1">
                  <a:latin typeface="+mn-lt"/>
                </a:rPr>
                <a:t>Randomisierung</a:t>
              </a:r>
              <a:endParaRPr lang="en-GB" sz="2200" dirty="0">
                <a:latin typeface="+mn-lt"/>
              </a:endParaRPr>
            </a:p>
          </p:txBody>
        </p:sp>
        <p:sp>
          <p:nvSpPr>
            <p:cNvPr id="600136" name="Text Box 72"/>
            <p:cNvSpPr txBox="1">
              <a:spLocks noChangeArrowheads="1"/>
            </p:cNvSpPr>
            <p:nvPr/>
          </p:nvSpPr>
          <p:spPr bwMode="blackWhite">
            <a:xfrm>
              <a:off x="2109334" y="5663852"/>
              <a:ext cx="1795412" cy="461894"/>
            </a:xfrm>
            <a:prstGeom prst="rect">
              <a:avLst/>
            </a:prstGeom>
            <a:solidFill>
              <a:schemeClr val="tx2"/>
            </a:solidFill>
            <a:ln w="9525">
              <a:solidFill>
                <a:schemeClr val="tx1"/>
              </a:solidFill>
              <a:miter lim="800000"/>
              <a:headEnd/>
              <a:tailEnd/>
            </a:ln>
            <a:effectLst/>
          </p:spPr>
          <p:txBody>
            <a:bodyPr>
              <a:normAutofit/>
            </a:bodyPr>
            <a:lstStyle/>
            <a:p>
              <a:pPr algn="ctr">
                <a:spcBef>
                  <a:spcPct val="50000"/>
                </a:spcBef>
                <a:defRPr/>
              </a:pPr>
              <a:r>
                <a:rPr lang="en-GB" sz="2200" dirty="0" err="1">
                  <a:solidFill>
                    <a:schemeClr val="bg2"/>
                  </a:solidFill>
                  <a:latin typeface="+mn-lt"/>
                </a:rPr>
                <a:t>Kontrolle</a:t>
              </a:r>
              <a:endParaRPr lang="en-GB" sz="2200" dirty="0">
                <a:latin typeface="+mn-lt"/>
              </a:endParaRPr>
            </a:p>
          </p:txBody>
        </p:sp>
        <p:grpSp>
          <p:nvGrpSpPr>
            <p:cNvPr id="32781" name="Group 73"/>
            <p:cNvGrpSpPr>
              <a:grpSpLocks noChangeAspect="1"/>
            </p:cNvGrpSpPr>
            <p:nvPr/>
          </p:nvGrpSpPr>
          <p:grpSpPr bwMode="auto">
            <a:xfrm>
              <a:off x="4947632" y="3642465"/>
              <a:ext cx="1754187" cy="371475"/>
              <a:chOff x="5760" y="2335"/>
              <a:chExt cx="3250" cy="689"/>
            </a:xfrm>
          </p:grpSpPr>
          <p:sp>
            <p:nvSpPr>
              <p:cNvPr id="32825" name="Oval 74"/>
              <p:cNvSpPr>
                <a:spLocks noChangeAspect="1" noChangeArrowheads="1"/>
              </p:cNvSpPr>
              <p:nvPr/>
            </p:nvSpPr>
            <p:spPr bwMode="blackWhite">
              <a:xfrm>
                <a:off x="8897" y="2911"/>
                <a:ext cx="113" cy="113"/>
              </a:xfrm>
              <a:prstGeom prst="ellipse">
                <a:avLst/>
              </a:prstGeom>
              <a:noFill/>
              <a:ln w="9525">
                <a:solidFill>
                  <a:schemeClr val="tx1"/>
                </a:solidFill>
                <a:round/>
                <a:headEnd/>
                <a:tailEnd/>
              </a:ln>
            </p:spPr>
            <p:txBody>
              <a:bodyPr/>
              <a:lstStyle/>
              <a:p>
                <a:endParaRPr lang="en-AU"/>
              </a:p>
            </p:txBody>
          </p:sp>
          <p:sp>
            <p:nvSpPr>
              <p:cNvPr id="32826" name="Oval 75"/>
              <p:cNvSpPr>
                <a:spLocks noChangeAspect="1" noChangeArrowheads="1"/>
              </p:cNvSpPr>
              <p:nvPr/>
            </p:nvSpPr>
            <p:spPr bwMode="blackWhite">
              <a:xfrm>
                <a:off x="8897" y="2623"/>
                <a:ext cx="113" cy="113"/>
              </a:xfrm>
              <a:prstGeom prst="ellipse">
                <a:avLst/>
              </a:prstGeom>
              <a:noFill/>
              <a:ln w="9525">
                <a:solidFill>
                  <a:schemeClr val="tx1"/>
                </a:solidFill>
                <a:round/>
                <a:headEnd/>
                <a:tailEnd/>
              </a:ln>
            </p:spPr>
            <p:txBody>
              <a:bodyPr/>
              <a:lstStyle/>
              <a:p>
                <a:endParaRPr lang="en-AU"/>
              </a:p>
            </p:txBody>
          </p:sp>
          <p:sp>
            <p:nvSpPr>
              <p:cNvPr id="32827" name="Oval 76"/>
              <p:cNvSpPr>
                <a:spLocks noChangeAspect="1" noChangeArrowheads="1"/>
              </p:cNvSpPr>
              <p:nvPr/>
            </p:nvSpPr>
            <p:spPr bwMode="blackWhite">
              <a:xfrm>
                <a:off x="8897" y="2335"/>
                <a:ext cx="113" cy="113"/>
              </a:xfrm>
              <a:prstGeom prst="ellipse">
                <a:avLst/>
              </a:prstGeom>
              <a:noFill/>
              <a:ln w="9525">
                <a:solidFill>
                  <a:schemeClr val="tx1"/>
                </a:solidFill>
                <a:round/>
                <a:headEnd/>
                <a:tailEnd/>
              </a:ln>
            </p:spPr>
            <p:txBody>
              <a:bodyPr/>
              <a:lstStyle/>
              <a:p>
                <a:endParaRPr lang="en-AU"/>
              </a:p>
            </p:txBody>
          </p:sp>
          <p:sp>
            <p:nvSpPr>
              <p:cNvPr id="32828" name="Line 77"/>
              <p:cNvSpPr>
                <a:spLocks noChangeAspect="1" noChangeShapeType="1"/>
              </p:cNvSpPr>
              <p:nvPr/>
            </p:nvSpPr>
            <p:spPr bwMode="blackWhite">
              <a:xfrm flipH="1">
                <a:off x="5760" y="2393"/>
                <a:ext cx="3168" cy="0"/>
              </a:xfrm>
              <a:prstGeom prst="line">
                <a:avLst/>
              </a:prstGeom>
              <a:noFill/>
              <a:ln w="9525">
                <a:solidFill>
                  <a:schemeClr val="tx1"/>
                </a:solidFill>
                <a:round/>
                <a:headEnd/>
                <a:tailEnd/>
              </a:ln>
            </p:spPr>
            <p:txBody>
              <a:bodyPr/>
              <a:lstStyle/>
              <a:p>
                <a:endParaRPr lang="fr-CH"/>
              </a:p>
            </p:txBody>
          </p:sp>
          <p:sp>
            <p:nvSpPr>
              <p:cNvPr id="32829" name="Line 78"/>
              <p:cNvSpPr>
                <a:spLocks noChangeAspect="1" noChangeShapeType="1"/>
              </p:cNvSpPr>
              <p:nvPr/>
            </p:nvSpPr>
            <p:spPr bwMode="blackWhite">
              <a:xfrm flipH="1">
                <a:off x="5904" y="2682"/>
                <a:ext cx="3024" cy="0"/>
              </a:xfrm>
              <a:prstGeom prst="line">
                <a:avLst/>
              </a:prstGeom>
              <a:noFill/>
              <a:ln w="9525">
                <a:solidFill>
                  <a:schemeClr val="tx1"/>
                </a:solidFill>
                <a:round/>
                <a:headEnd/>
                <a:tailEnd/>
              </a:ln>
            </p:spPr>
            <p:txBody>
              <a:bodyPr/>
              <a:lstStyle/>
              <a:p>
                <a:endParaRPr lang="fr-CH"/>
              </a:p>
            </p:txBody>
          </p:sp>
          <p:sp>
            <p:nvSpPr>
              <p:cNvPr id="32830" name="Line 79"/>
              <p:cNvSpPr>
                <a:spLocks noChangeAspect="1" noChangeShapeType="1"/>
              </p:cNvSpPr>
              <p:nvPr/>
            </p:nvSpPr>
            <p:spPr bwMode="blackWhite">
              <a:xfrm flipH="1">
                <a:off x="5760" y="2966"/>
                <a:ext cx="3168" cy="0"/>
              </a:xfrm>
              <a:prstGeom prst="line">
                <a:avLst/>
              </a:prstGeom>
              <a:noFill/>
              <a:ln w="9525">
                <a:solidFill>
                  <a:schemeClr val="tx1"/>
                </a:solidFill>
                <a:round/>
                <a:headEnd/>
                <a:tailEnd/>
              </a:ln>
            </p:spPr>
            <p:txBody>
              <a:bodyPr/>
              <a:lstStyle/>
              <a:p>
                <a:endParaRPr lang="fr-CH"/>
              </a:p>
            </p:txBody>
          </p:sp>
        </p:grpSp>
        <p:grpSp>
          <p:nvGrpSpPr>
            <p:cNvPr id="32782" name="Group 80"/>
            <p:cNvGrpSpPr>
              <a:grpSpLocks noChangeAspect="1"/>
            </p:cNvGrpSpPr>
            <p:nvPr/>
          </p:nvGrpSpPr>
          <p:grpSpPr bwMode="auto">
            <a:xfrm>
              <a:off x="4947632" y="4228252"/>
              <a:ext cx="1754187" cy="373063"/>
              <a:chOff x="5760" y="2335"/>
              <a:chExt cx="3250" cy="689"/>
            </a:xfrm>
          </p:grpSpPr>
          <p:sp>
            <p:nvSpPr>
              <p:cNvPr id="32819" name="Oval 81"/>
              <p:cNvSpPr>
                <a:spLocks noChangeAspect="1" noChangeArrowheads="1"/>
              </p:cNvSpPr>
              <p:nvPr/>
            </p:nvSpPr>
            <p:spPr bwMode="blackWhite">
              <a:xfrm>
                <a:off x="8897" y="2911"/>
                <a:ext cx="113" cy="113"/>
              </a:xfrm>
              <a:prstGeom prst="ellipse">
                <a:avLst/>
              </a:prstGeom>
              <a:noFill/>
              <a:ln w="9525">
                <a:solidFill>
                  <a:schemeClr val="tx1"/>
                </a:solidFill>
                <a:round/>
                <a:headEnd/>
                <a:tailEnd/>
              </a:ln>
            </p:spPr>
            <p:txBody>
              <a:bodyPr/>
              <a:lstStyle/>
              <a:p>
                <a:endParaRPr lang="en-AU"/>
              </a:p>
            </p:txBody>
          </p:sp>
          <p:sp>
            <p:nvSpPr>
              <p:cNvPr id="32820" name="Oval 82"/>
              <p:cNvSpPr>
                <a:spLocks noChangeAspect="1" noChangeArrowheads="1"/>
              </p:cNvSpPr>
              <p:nvPr/>
            </p:nvSpPr>
            <p:spPr bwMode="blackWhite">
              <a:xfrm>
                <a:off x="8897" y="2623"/>
                <a:ext cx="113" cy="113"/>
              </a:xfrm>
              <a:prstGeom prst="ellipse">
                <a:avLst/>
              </a:prstGeom>
              <a:noFill/>
              <a:ln w="9525">
                <a:solidFill>
                  <a:schemeClr val="tx1"/>
                </a:solidFill>
                <a:round/>
                <a:headEnd/>
                <a:tailEnd/>
              </a:ln>
            </p:spPr>
            <p:txBody>
              <a:bodyPr/>
              <a:lstStyle/>
              <a:p>
                <a:endParaRPr lang="en-AU"/>
              </a:p>
            </p:txBody>
          </p:sp>
          <p:sp>
            <p:nvSpPr>
              <p:cNvPr id="32821" name="Oval 83"/>
              <p:cNvSpPr>
                <a:spLocks noChangeAspect="1" noChangeArrowheads="1"/>
              </p:cNvSpPr>
              <p:nvPr/>
            </p:nvSpPr>
            <p:spPr bwMode="blackWhite">
              <a:xfrm>
                <a:off x="8897" y="2335"/>
                <a:ext cx="113" cy="113"/>
              </a:xfrm>
              <a:prstGeom prst="ellipse">
                <a:avLst/>
              </a:prstGeom>
              <a:noFill/>
              <a:ln w="9525">
                <a:solidFill>
                  <a:schemeClr val="tx1"/>
                </a:solidFill>
                <a:round/>
                <a:headEnd/>
                <a:tailEnd/>
              </a:ln>
            </p:spPr>
            <p:txBody>
              <a:bodyPr/>
              <a:lstStyle/>
              <a:p>
                <a:endParaRPr lang="en-AU"/>
              </a:p>
            </p:txBody>
          </p:sp>
          <p:sp>
            <p:nvSpPr>
              <p:cNvPr id="32822" name="Line 84"/>
              <p:cNvSpPr>
                <a:spLocks noChangeAspect="1" noChangeShapeType="1"/>
              </p:cNvSpPr>
              <p:nvPr/>
            </p:nvSpPr>
            <p:spPr bwMode="blackWhite">
              <a:xfrm flipH="1">
                <a:off x="5760" y="2393"/>
                <a:ext cx="3168" cy="0"/>
              </a:xfrm>
              <a:prstGeom prst="line">
                <a:avLst/>
              </a:prstGeom>
              <a:noFill/>
              <a:ln w="9525">
                <a:solidFill>
                  <a:schemeClr val="tx1"/>
                </a:solidFill>
                <a:round/>
                <a:headEnd/>
                <a:tailEnd/>
              </a:ln>
            </p:spPr>
            <p:txBody>
              <a:bodyPr/>
              <a:lstStyle/>
              <a:p>
                <a:endParaRPr lang="fr-CH"/>
              </a:p>
            </p:txBody>
          </p:sp>
          <p:sp>
            <p:nvSpPr>
              <p:cNvPr id="32823" name="Line 85"/>
              <p:cNvSpPr>
                <a:spLocks noChangeAspect="1" noChangeShapeType="1"/>
              </p:cNvSpPr>
              <p:nvPr/>
            </p:nvSpPr>
            <p:spPr bwMode="blackWhite">
              <a:xfrm flipH="1">
                <a:off x="5904" y="2682"/>
                <a:ext cx="3024" cy="0"/>
              </a:xfrm>
              <a:prstGeom prst="line">
                <a:avLst/>
              </a:prstGeom>
              <a:noFill/>
              <a:ln w="9525">
                <a:solidFill>
                  <a:schemeClr val="tx1"/>
                </a:solidFill>
                <a:round/>
                <a:headEnd/>
                <a:tailEnd/>
              </a:ln>
            </p:spPr>
            <p:txBody>
              <a:bodyPr/>
              <a:lstStyle/>
              <a:p>
                <a:endParaRPr lang="fr-CH"/>
              </a:p>
            </p:txBody>
          </p:sp>
          <p:sp>
            <p:nvSpPr>
              <p:cNvPr id="32824" name="Line 86"/>
              <p:cNvSpPr>
                <a:spLocks noChangeAspect="1" noChangeShapeType="1"/>
              </p:cNvSpPr>
              <p:nvPr/>
            </p:nvSpPr>
            <p:spPr bwMode="blackWhite">
              <a:xfrm flipH="1">
                <a:off x="5760" y="2966"/>
                <a:ext cx="3168" cy="0"/>
              </a:xfrm>
              <a:prstGeom prst="line">
                <a:avLst/>
              </a:prstGeom>
              <a:noFill/>
              <a:ln w="9525">
                <a:solidFill>
                  <a:schemeClr val="tx1"/>
                </a:solidFill>
                <a:round/>
                <a:headEnd/>
                <a:tailEnd/>
              </a:ln>
            </p:spPr>
            <p:txBody>
              <a:bodyPr/>
              <a:lstStyle/>
              <a:p>
                <a:endParaRPr lang="fr-CH"/>
              </a:p>
            </p:txBody>
          </p:sp>
        </p:grpSp>
        <p:grpSp>
          <p:nvGrpSpPr>
            <p:cNvPr id="32783" name="Group 66"/>
            <p:cNvGrpSpPr>
              <a:grpSpLocks noChangeAspect="1"/>
            </p:cNvGrpSpPr>
            <p:nvPr/>
          </p:nvGrpSpPr>
          <p:grpSpPr bwMode="auto">
            <a:xfrm>
              <a:off x="4947632" y="2969365"/>
              <a:ext cx="1754187" cy="371475"/>
              <a:chOff x="5760" y="2335"/>
              <a:chExt cx="3250" cy="689"/>
            </a:xfrm>
          </p:grpSpPr>
          <p:sp>
            <p:nvSpPr>
              <p:cNvPr id="32813" name="Oval 67"/>
              <p:cNvSpPr>
                <a:spLocks noChangeAspect="1" noChangeArrowheads="1"/>
              </p:cNvSpPr>
              <p:nvPr/>
            </p:nvSpPr>
            <p:spPr bwMode="blackWhite">
              <a:xfrm>
                <a:off x="8897" y="2911"/>
                <a:ext cx="113" cy="113"/>
              </a:xfrm>
              <a:prstGeom prst="ellipse">
                <a:avLst/>
              </a:prstGeom>
              <a:noFill/>
              <a:ln w="9525">
                <a:solidFill>
                  <a:schemeClr val="tx1"/>
                </a:solidFill>
                <a:round/>
                <a:headEnd/>
                <a:tailEnd/>
              </a:ln>
            </p:spPr>
            <p:txBody>
              <a:bodyPr/>
              <a:lstStyle/>
              <a:p>
                <a:endParaRPr lang="en-AU"/>
              </a:p>
            </p:txBody>
          </p:sp>
          <p:sp>
            <p:nvSpPr>
              <p:cNvPr id="32814" name="Oval 68"/>
              <p:cNvSpPr>
                <a:spLocks noChangeAspect="1" noChangeArrowheads="1"/>
              </p:cNvSpPr>
              <p:nvPr/>
            </p:nvSpPr>
            <p:spPr bwMode="blackWhite">
              <a:xfrm>
                <a:off x="8897" y="2623"/>
                <a:ext cx="113" cy="113"/>
              </a:xfrm>
              <a:prstGeom prst="ellipse">
                <a:avLst/>
              </a:prstGeom>
              <a:noFill/>
              <a:ln w="9525">
                <a:solidFill>
                  <a:schemeClr val="tx1"/>
                </a:solidFill>
                <a:round/>
                <a:headEnd/>
                <a:tailEnd/>
              </a:ln>
            </p:spPr>
            <p:txBody>
              <a:bodyPr/>
              <a:lstStyle/>
              <a:p>
                <a:endParaRPr lang="en-AU"/>
              </a:p>
            </p:txBody>
          </p:sp>
          <p:sp>
            <p:nvSpPr>
              <p:cNvPr id="32815" name="Oval 69"/>
              <p:cNvSpPr>
                <a:spLocks noChangeAspect="1" noChangeArrowheads="1"/>
              </p:cNvSpPr>
              <p:nvPr/>
            </p:nvSpPr>
            <p:spPr bwMode="blackWhite">
              <a:xfrm>
                <a:off x="8897" y="2335"/>
                <a:ext cx="113" cy="113"/>
              </a:xfrm>
              <a:prstGeom prst="ellipse">
                <a:avLst/>
              </a:prstGeom>
              <a:noFill/>
              <a:ln w="9525">
                <a:solidFill>
                  <a:schemeClr val="tx1"/>
                </a:solidFill>
                <a:round/>
                <a:headEnd/>
                <a:tailEnd/>
              </a:ln>
            </p:spPr>
            <p:txBody>
              <a:bodyPr/>
              <a:lstStyle/>
              <a:p>
                <a:endParaRPr lang="en-AU"/>
              </a:p>
            </p:txBody>
          </p:sp>
          <p:sp>
            <p:nvSpPr>
              <p:cNvPr id="32816" name="Line 70"/>
              <p:cNvSpPr>
                <a:spLocks noChangeAspect="1" noChangeShapeType="1"/>
              </p:cNvSpPr>
              <p:nvPr/>
            </p:nvSpPr>
            <p:spPr bwMode="blackWhite">
              <a:xfrm flipH="1">
                <a:off x="5760" y="2393"/>
                <a:ext cx="3168" cy="0"/>
              </a:xfrm>
              <a:prstGeom prst="line">
                <a:avLst/>
              </a:prstGeom>
              <a:noFill/>
              <a:ln w="9525">
                <a:solidFill>
                  <a:schemeClr val="tx1"/>
                </a:solidFill>
                <a:round/>
                <a:headEnd/>
                <a:tailEnd/>
              </a:ln>
            </p:spPr>
            <p:txBody>
              <a:bodyPr/>
              <a:lstStyle/>
              <a:p>
                <a:endParaRPr lang="fr-CH"/>
              </a:p>
            </p:txBody>
          </p:sp>
          <p:sp>
            <p:nvSpPr>
              <p:cNvPr id="32817" name="Line 71"/>
              <p:cNvSpPr>
                <a:spLocks noChangeAspect="1" noChangeShapeType="1"/>
              </p:cNvSpPr>
              <p:nvPr/>
            </p:nvSpPr>
            <p:spPr bwMode="blackWhite">
              <a:xfrm flipH="1">
                <a:off x="5904" y="2682"/>
                <a:ext cx="3024" cy="0"/>
              </a:xfrm>
              <a:prstGeom prst="line">
                <a:avLst/>
              </a:prstGeom>
              <a:noFill/>
              <a:ln w="9525">
                <a:solidFill>
                  <a:schemeClr val="tx1"/>
                </a:solidFill>
                <a:round/>
                <a:headEnd/>
                <a:tailEnd/>
              </a:ln>
            </p:spPr>
            <p:txBody>
              <a:bodyPr/>
              <a:lstStyle/>
              <a:p>
                <a:endParaRPr lang="fr-CH"/>
              </a:p>
            </p:txBody>
          </p:sp>
          <p:sp>
            <p:nvSpPr>
              <p:cNvPr id="32818" name="Line 72"/>
              <p:cNvSpPr>
                <a:spLocks noChangeAspect="1" noChangeShapeType="1"/>
              </p:cNvSpPr>
              <p:nvPr/>
            </p:nvSpPr>
            <p:spPr bwMode="blackWhite">
              <a:xfrm flipH="1">
                <a:off x="5760" y="2966"/>
                <a:ext cx="3168" cy="0"/>
              </a:xfrm>
              <a:prstGeom prst="line">
                <a:avLst/>
              </a:prstGeom>
              <a:noFill/>
              <a:ln w="9525">
                <a:solidFill>
                  <a:schemeClr val="tx1"/>
                </a:solidFill>
                <a:round/>
                <a:headEnd/>
                <a:tailEnd/>
              </a:ln>
            </p:spPr>
            <p:txBody>
              <a:bodyPr/>
              <a:lstStyle/>
              <a:p>
                <a:endParaRPr lang="fr-CH"/>
              </a:p>
            </p:txBody>
          </p:sp>
        </p:grpSp>
        <p:grpSp>
          <p:nvGrpSpPr>
            <p:cNvPr id="32784" name="Group 22"/>
            <p:cNvGrpSpPr>
              <a:grpSpLocks/>
            </p:cNvGrpSpPr>
            <p:nvPr/>
          </p:nvGrpSpPr>
          <p:grpSpPr bwMode="auto">
            <a:xfrm>
              <a:off x="4520594" y="2889990"/>
              <a:ext cx="523875" cy="1784350"/>
              <a:chOff x="5009" y="2448"/>
              <a:chExt cx="825" cy="2810"/>
            </a:xfrm>
          </p:grpSpPr>
          <p:sp>
            <p:nvSpPr>
              <p:cNvPr id="32810" name="Oval 23"/>
              <p:cNvSpPr>
                <a:spLocks noChangeArrowheads="1"/>
              </p:cNvSpPr>
              <p:nvPr/>
            </p:nvSpPr>
            <p:spPr bwMode="blackWhite">
              <a:xfrm>
                <a:off x="5040" y="2448"/>
                <a:ext cx="794" cy="794"/>
              </a:xfrm>
              <a:prstGeom prst="ellipse">
                <a:avLst/>
              </a:prstGeom>
              <a:solidFill>
                <a:schemeClr val="bg2"/>
              </a:solidFill>
              <a:ln w="9525">
                <a:solidFill>
                  <a:schemeClr val="tx1"/>
                </a:solidFill>
                <a:round/>
                <a:headEnd/>
                <a:tailEnd/>
              </a:ln>
            </p:spPr>
            <p:txBody>
              <a:bodyPr/>
              <a:lstStyle/>
              <a:p>
                <a:endParaRPr lang="en-AU"/>
              </a:p>
            </p:txBody>
          </p:sp>
          <p:sp>
            <p:nvSpPr>
              <p:cNvPr id="32811" name="Oval 24"/>
              <p:cNvSpPr>
                <a:spLocks noChangeArrowheads="1"/>
              </p:cNvSpPr>
              <p:nvPr/>
            </p:nvSpPr>
            <p:spPr bwMode="blackWhite">
              <a:xfrm>
                <a:off x="5009" y="3487"/>
                <a:ext cx="794" cy="794"/>
              </a:xfrm>
              <a:prstGeom prst="ellipse">
                <a:avLst/>
              </a:prstGeom>
              <a:solidFill>
                <a:schemeClr val="bg2"/>
              </a:solidFill>
              <a:ln w="9525">
                <a:solidFill>
                  <a:schemeClr val="tx1"/>
                </a:solidFill>
                <a:round/>
                <a:headEnd/>
                <a:tailEnd/>
              </a:ln>
            </p:spPr>
            <p:txBody>
              <a:bodyPr/>
              <a:lstStyle/>
              <a:p>
                <a:endParaRPr lang="en-AU"/>
              </a:p>
            </p:txBody>
          </p:sp>
          <p:sp>
            <p:nvSpPr>
              <p:cNvPr id="32812" name="Oval 25"/>
              <p:cNvSpPr>
                <a:spLocks noChangeArrowheads="1"/>
              </p:cNvSpPr>
              <p:nvPr/>
            </p:nvSpPr>
            <p:spPr bwMode="blackWhite">
              <a:xfrm>
                <a:off x="5040" y="4464"/>
                <a:ext cx="794" cy="794"/>
              </a:xfrm>
              <a:prstGeom prst="ellipse">
                <a:avLst/>
              </a:prstGeom>
              <a:solidFill>
                <a:schemeClr val="bg2"/>
              </a:solidFill>
              <a:ln w="9525">
                <a:solidFill>
                  <a:schemeClr val="tx1"/>
                </a:solidFill>
                <a:round/>
                <a:headEnd/>
                <a:tailEnd/>
              </a:ln>
            </p:spPr>
            <p:txBody>
              <a:bodyPr/>
              <a:lstStyle/>
              <a:p>
                <a:endParaRPr lang="en-AU"/>
              </a:p>
            </p:txBody>
          </p:sp>
        </p:grpSp>
        <p:grpSp>
          <p:nvGrpSpPr>
            <p:cNvPr id="32785" name="Group 73"/>
            <p:cNvGrpSpPr>
              <a:grpSpLocks noChangeAspect="1"/>
            </p:cNvGrpSpPr>
            <p:nvPr/>
          </p:nvGrpSpPr>
          <p:grpSpPr bwMode="auto">
            <a:xfrm>
              <a:off x="4952552" y="5535129"/>
              <a:ext cx="1754187" cy="371475"/>
              <a:chOff x="5760" y="2335"/>
              <a:chExt cx="3250" cy="689"/>
            </a:xfrm>
          </p:grpSpPr>
          <p:sp>
            <p:nvSpPr>
              <p:cNvPr id="32804" name="Oval 74"/>
              <p:cNvSpPr>
                <a:spLocks noChangeAspect="1" noChangeArrowheads="1"/>
              </p:cNvSpPr>
              <p:nvPr/>
            </p:nvSpPr>
            <p:spPr bwMode="blackWhite">
              <a:xfrm>
                <a:off x="8897" y="2911"/>
                <a:ext cx="113" cy="113"/>
              </a:xfrm>
              <a:prstGeom prst="ellipse">
                <a:avLst/>
              </a:prstGeom>
              <a:noFill/>
              <a:ln w="9525">
                <a:solidFill>
                  <a:schemeClr val="tx1"/>
                </a:solidFill>
                <a:round/>
                <a:headEnd/>
                <a:tailEnd/>
              </a:ln>
            </p:spPr>
            <p:txBody>
              <a:bodyPr/>
              <a:lstStyle/>
              <a:p>
                <a:endParaRPr lang="en-AU"/>
              </a:p>
            </p:txBody>
          </p:sp>
          <p:sp>
            <p:nvSpPr>
              <p:cNvPr id="32805" name="Oval 75"/>
              <p:cNvSpPr>
                <a:spLocks noChangeAspect="1" noChangeArrowheads="1"/>
              </p:cNvSpPr>
              <p:nvPr/>
            </p:nvSpPr>
            <p:spPr bwMode="blackWhite">
              <a:xfrm>
                <a:off x="8897" y="2623"/>
                <a:ext cx="113" cy="113"/>
              </a:xfrm>
              <a:prstGeom prst="ellipse">
                <a:avLst/>
              </a:prstGeom>
              <a:noFill/>
              <a:ln w="9525">
                <a:solidFill>
                  <a:schemeClr val="tx1"/>
                </a:solidFill>
                <a:round/>
                <a:headEnd/>
                <a:tailEnd/>
              </a:ln>
            </p:spPr>
            <p:txBody>
              <a:bodyPr/>
              <a:lstStyle/>
              <a:p>
                <a:endParaRPr lang="en-AU"/>
              </a:p>
            </p:txBody>
          </p:sp>
          <p:sp>
            <p:nvSpPr>
              <p:cNvPr id="32806" name="Oval 76"/>
              <p:cNvSpPr>
                <a:spLocks noChangeAspect="1" noChangeArrowheads="1"/>
              </p:cNvSpPr>
              <p:nvPr/>
            </p:nvSpPr>
            <p:spPr bwMode="blackWhite">
              <a:xfrm>
                <a:off x="8897" y="2335"/>
                <a:ext cx="113" cy="113"/>
              </a:xfrm>
              <a:prstGeom prst="ellipse">
                <a:avLst/>
              </a:prstGeom>
              <a:noFill/>
              <a:ln w="9525">
                <a:solidFill>
                  <a:schemeClr val="tx1"/>
                </a:solidFill>
                <a:round/>
                <a:headEnd/>
                <a:tailEnd/>
              </a:ln>
            </p:spPr>
            <p:txBody>
              <a:bodyPr/>
              <a:lstStyle/>
              <a:p>
                <a:endParaRPr lang="en-AU"/>
              </a:p>
            </p:txBody>
          </p:sp>
          <p:sp>
            <p:nvSpPr>
              <p:cNvPr id="32807" name="Line 77"/>
              <p:cNvSpPr>
                <a:spLocks noChangeAspect="1" noChangeShapeType="1"/>
              </p:cNvSpPr>
              <p:nvPr/>
            </p:nvSpPr>
            <p:spPr bwMode="blackWhite">
              <a:xfrm flipH="1">
                <a:off x="5760" y="2393"/>
                <a:ext cx="3168" cy="0"/>
              </a:xfrm>
              <a:prstGeom prst="line">
                <a:avLst/>
              </a:prstGeom>
              <a:noFill/>
              <a:ln w="9525">
                <a:solidFill>
                  <a:schemeClr val="tx1"/>
                </a:solidFill>
                <a:round/>
                <a:headEnd/>
                <a:tailEnd/>
              </a:ln>
            </p:spPr>
            <p:txBody>
              <a:bodyPr/>
              <a:lstStyle/>
              <a:p>
                <a:endParaRPr lang="fr-CH"/>
              </a:p>
            </p:txBody>
          </p:sp>
          <p:sp>
            <p:nvSpPr>
              <p:cNvPr id="32808" name="Line 78"/>
              <p:cNvSpPr>
                <a:spLocks noChangeAspect="1" noChangeShapeType="1"/>
              </p:cNvSpPr>
              <p:nvPr/>
            </p:nvSpPr>
            <p:spPr bwMode="blackWhite">
              <a:xfrm flipH="1">
                <a:off x="5904" y="2682"/>
                <a:ext cx="3024" cy="0"/>
              </a:xfrm>
              <a:prstGeom prst="line">
                <a:avLst/>
              </a:prstGeom>
              <a:noFill/>
              <a:ln w="9525">
                <a:solidFill>
                  <a:schemeClr val="tx1"/>
                </a:solidFill>
                <a:round/>
                <a:headEnd/>
                <a:tailEnd/>
              </a:ln>
            </p:spPr>
            <p:txBody>
              <a:bodyPr/>
              <a:lstStyle/>
              <a:p>
                <a:endParaRPr lang="fr-CH"/>
              </a:p>
            </p:txBody>
          </p:sp>
          <p:sp>
            <p:nvSpPr>
              <p:cNvPr id="32809" name="Line 79"/>
              <p:cNvSpPr>
                <a:spLocks noChangeAspect="1" noChangeShapeType="1"/>
              </p:cNvSpPr>
              <p:nvPr/>
            </p:nvSpPr>
            <p:spPr bwMode="blackWhite">
              <a:xfrm flipH="1">
                <a:off x="5760" y="2966"/>
                <a:ext cx="3168" cy="0"/>
              </a:xfrm>
              <a:prstGeom prst="line">
                <a:avLst/>
              </a:prstGeom>
              <a:noFill/>
              <a:ln w="9525">
                <a:solidFill>
                  <a:schemeClr val="tx1"/>
                </a:solidFill>
                <a:round/>
                <a:headEnd/>
                <a:tailEnd/>
              </a:ln>
            </p:spPr>
            <p:txBody>
              <a:bodyPr/>
              <a:lstStyle/>
              <a:p>
                <a:endParaRPr lang="fr-CH"/>
              </a:p>
            </p:txBody>
          </p:sp>
        </p:grpSp>
        <p:grpSp>
          <p:nvGrpSpPr>
            <p:cNvPr id="32786" name="Group 80"/>
            <p:cNvGrpSpPr>
              <a:grpSpLocks noChangeAspect="1"/>
            </p:cNvGrpSpPr>
            <p:nvPr/>
          </p:nvGrpSpPr>
          <p:grpSpPr bwMode="auto">
            <a:xfrm>
              <a:off x="4952552" y="6120916"/>
              <a:ext cx="1754187" cy="373063"/>
              <a:chOff x="5760" y="2335"/>
              <a:chExt cx="3250" cy="689"/>
            </a:xfrm>
          </p:grpSpPr>
          <p:sp>
            <p:nvSpPr>
              <p:cNvPr id="32798" name="Oval 81"/>
              <p:cNvSpPr>
                <a:spLocks noChangeAspect="1" noChangeArrowheads="1"/>
              </p:cNvSpPr>
              <p:nvPr/>
            </p:nvSpPr>
            <p:spPr bwMode="blackWhite">
              <a:xfrm>
                <a:off x="8897" y="2911"/>
                <a:ext cx="113" cy="113"/>
              </a:xfrm>
              <a:prstGeom prst="ellipse">
                <a:avLst/>
              </a:prstGeom>
              <a:noFill/>
              <a:ln w="9525">
                <a:solidFill>
                  <a:schemeClr val="tx1"/>
                </a:solidFill>
                <a:round/>
                <a:headEnd/>
                <a:tailEnd/>
              </a:ln>
            </p:spPr>
            <p:txBody>
              <a:bodyPr/>
              <a:lstStyle/>
              <a:p>
                <a:endParaRPr lang="en-AU"/>
              </a:p>
            </p:txBody>
          </p:sp>
          <p:sp>
            <p:nvSpPr>
              <p:cNvPr id="32799" name="Oval 82"/>
              <p:cNvSpPr>
                <a:spLocks noChangeAspect="1" noChangeArrowheads="1"/>
              </p:cNvSpPr>
              <p:nvPr/>
            </p:nvSpPr>
            <p:spPr bwMode="blackWhite">
              <a:xfrm>
                <a:off x="8897" y="2623"/>
                <a:ext cx="113" cy="113"/>
              </a:xfrm>
              <a:prstGeom prst="ellipse">
                <a:avLst/>
              </a:prstGeom>
              <a:noFill/>
              <a:ln w="9525">
                <a:solidFill>
                  <a:schemeClr val="tx1"/>
                </a:solidFill>
                <a:round/>
                <a:headEnd/>
                <a:tailEnd/>
              </a:ln>
            </p:spPr>
            <p:txBody>
              <a:bodyPr/>
              <a:lstStyle/>
              <a:p>
                <a:endParaRPr lang="en-AU"/>
              </a:p>
            </p:txBody>
          </p:sp>
          <p:sp>
            <p:nvSpPr>
              <p:cNvPr id="32800" name="Oval 83"/>
              <p:cNvSpPr>
                <a:spLocks noChangeAspect="1" noChangeArrowheads="1"/>
              </p:cNvSpPr>
              <p:nvPr/>
            </p:nvSpPr>
            <p:spPr bwMode="blackWhite">
              <a:xfrm>
                <a:off x="8897" y="2335"/>
                <a:ext cx="113" cy="113"/>
              </a:xfrm>
              <a:prstGeom prst="ellipse">
                <a:avLst/>
              </a:prstGeom>
              <a:noFill/>
              <a:ln w="9525">
                <a:solidFill>
                  <a:schemeClr val="tx1"/>
                </a:solidFill>
                <a:round/>
                <a:headEnd/>
                <a:tailEnd/>
              </a:ln>
            </p:spPr>
            <p:txBody>
              <a:bodyPr/>
              <a:lstStyle/>
              <a:p>
                <a:endParaRPr lang="en-AU"/>
              </a:p>
            </p:txBody>
          </p:sp>
          <p:sp>
            <p:nvSpPr>
              <p:cNvPr id="32801" name="Line 84"/>
              <p:cNvSpPr>
                <a:spLocks noChangeAspect="1" noChangeShapeType="1"/>
              </p:cNvSpPr>
              <p:nvPr/>
            </p:nvSpPr>
            <p:spPr bwMode="blackWhite">
              <a:xfrm flipH="1">
                <a:off x="5760" y="2393"/>
                <a:ext cx="3168" cy="0"/>
              </a:xfrm>
              <a:prstGeom prst="line">
                <a:avLst/>
              </a:prstGeom>
              <a:noFill/>
              <a:ln w="9525">
                <a:solidFill>
                  <a:schemeClr val="tx1"/>
                </a:solidFill>
                <a:round/>
                <a:headEnd/>
                <a:tailEnd/>
              </a:ln>
            </p:spPr>
            <p:txBody>
              <a:bodyPr/>
              <a:lstStyle/>
              <a:p>
                <a:endParaRPr lang="fr-CH"/>
              </a:p>
            </p:txBody>
          </p:sp>
          <p:sp>
            <p:nvSpPr>
              <p:cNvPr id="32802" name="Line 85"/>
              <p:cNvSpPr>
                <a:spLocks noChangeAspect="1" noChangeShapeType="1"/>
              </p:cNvSpPr>
              <p:nvPr/>
            </p:nvSpPr>
            <p:spPr bwMode="blackWhite">
              <a:xfrm flipH="1">
                <a:off x="5904" y="2682"/>
                <a:ext cx="3024" cy="0"/>
              </a:xfrm>
              <a:prstGeom prst="line">
                <a:avLst/>
              </a:prstGeom>
              <a:noFill/>
              <a:ln w="9525">
                <a:solidFill>
                  <a:schemeClr val="tx1"/>
                </a:solidFill>
                <a:round/>
                <a:headEnd/>
                <a:tailEnd/>
              </a:ln>
            </p:spPr>
            <p:txBody>
              <a:bodyPr/>
              <a:lstStyle/>
              <a:p>
                <a:endParaRPr lang="fr-CH"/>
              </a:p>
            </p:txBody>
          </p:sp>
          <p:sp>
            <p:nvSpPr>
              <p:cNvPr id="32803" name="Line 86"/>
              <p:cNvSpPr>
                <a:spLocks noChangeAspect="1" noChangeShapeType="1"/>
              </p:cNvSpPr>
              <p:nvPr/>
            </p:nvSpPr>
            <p:spPr bwMode="blackWhite">
              <a:xfrm flipH="1">
                <a:off x="5760" y="2966"/>
                <a:ext cx="3168" cy="0"/>
              </a:xfrm>
              <a:prstGeom prst="line">
                <a:avLst/>
              </a:prstGeom>
              <a:noFill/>
              <a:ln w="9525">
                <a:solidFill>
                  <a:schemeClr val="tx1"/>
                </a:solidFill>
                <a:round/>
                <a:headEnd/>
                <a:tailEnd/>
              </a:ln>
            </p:spPr>
            <p:txBody>
              <a:bodyPr/>
              <a:lstStyle/>
              <a:p>
                <a:endParaRPr lang="fr-CH"/>
              </a:p>
            </p:txBody>
          </p:sp>
        </p:grpSp>
        <p:grpSp>
          <p:nvGrpSpPr>
            <p:cNvPr id="32787" name="Group 66"/>
            <p:cNvGrpSpPr>
              <a:grpSpLocks noChangeAspect="1"/>
            </p:cNvGrpSpPr>
            <p:nvPr/>
          </p:nvGrpSpPr>
          <p:grpSpPr bwMode="auto">
            <a:xfrm>
              <a:off x="4952552" y="4862029"/>
              <a:ext cx="1754187" cy="371475"/>
              <a:chOff x="5760" y="2335"/>
              <a:chExt cx="3250" cy="689"/>
            </a:xfrm>
          </p:grpSpPr>
          <p:sp>
            <p:nvSpPr>
              <p:cNvPr id="32792" name="Oval 67"/>
              <p:cNvSpPr>
                <a:spLocks noChangeAspect="1" noChangeArrowheads="1"/>
              </p:cNvSpPr>
              <p:nvPr/>
            </p:nvSpPr>
            <p:spPr bwMode="blackWhite">
              <a:xfrm>
                <a:off x="8897" y="2911"/>
                <a:ext cx="113" cy="113"/>
              </a:xfrm>
              <a:prstGeom prst="ellipse">
                <a:avLst/>
              </a:prstGeom>
              <a:noFill/>
              <a:ln w="9525">
                <a:solidFill>
                  <a:schemeClr val="tx1"/>
                </a:solidFill>
                <a:round/>
                <a:headEnd/>
                <a:tailEnd/>
              </a:ln>
            </p:spPr>
            <p:txBody>
              <a:bodyPr/>
              <a:lstStyle/>
              <a:p>
                <a:endParaRPr lang="en-AU"/>
              </a:p>
            </p:txBody>
          </p:sp>
          <p:sp>
            <p:nvSpPr>
              <p:cNvPr id="32793" name="Oval 68"/>
              <p:cNvSpPr>
                <a:spLocks noChangeAspect="1" noChangeArrowheads="1"/>
              </p:cNvSpPr>
              <p:nvPr/>
            </p:nvSpPr>
            <p:spPr bwMode="blackWhite">
              <a:xfrm>
                <a:off x="8897" y="2623"/>
                <a:ext cx="113" cy="113"/>
              </a:xfrm>
              <a:prstGeom prst="ellipse">
                <a:avLst/>
              </a:prstGeom>
              <a:noFill/>
              <a:ln w="9525">
                <a:solidFill>
                  <a:schemeClr val="tx1"/>
                </a:solidFill>
                <a:round/>
                <a:headEnd/>
                <a:tailEnd/>
              </a:ln>
            </p:spPr>
            <p:txBody>
              <a:bodyPr/>
              <a:lstStyle/>
              <a:p>
                <a:endParaRPr lang="en-AU"/>
              </a:p>
            </p:txBody>
          </p:sp>
          <p:sp>
            <p:nvSpPr>
              <p:cNvPr id="32794" name="Oval 69"/>
              <p:cNvSpPr>
                <a:spLocks noChangeAspect="1" noChangeArrowheads="1"/>
              </p:cNvSpPr>
              <p:nvPr/>
            </p:nvSpPr>
            <p:spPr bwMode="blackWhite">
              <a:xfrm>
                <a:off x="8897" y="2335"/>
                <a:ext cx="113" cy="113"/>
              </a:xfrm>
              <a:prstGeom prst="ellipse">
                <a:avLst/>
              </a:prstGeom>
              <a:noFill/>
              <a:ln w="9525">
                <a:solidFill>
                  <a:schemeClr val="tx1"/>
                </a:solidFill>
                <a:round/>
                <a:headEnd/>
                <a:tailEnd/>
              </a:ln>
            </p:spPr>
            <p:txBody>
              <a:bodyPr/>
              <a:lstStyle/>
              <a:p>
                <a:endParaRPr lang="en-AU"/>
              </a:p>
            </p:txBody>
          </p:sp>
          <p:sp>
            <p:nvSpPr>
              <p:cNvPr id="32795" name="Line 70"/>
              <p:cNvSpPr>
                <a:spLocks noChangeAspect="1" noChangeShapeType="1"/>
              </p:cNvSpPr>
              <p:nvPr/>
            </p:nvSpPr>
            <p:spPr bwMode="blackWhite">
              <a:xfrm flipH="1">
                <a:off x="5760" y="2393"/>
                <a:ext cx="3168" cy="0"/>
              </a:xfrm>
              <a:prstGeom prst="line">
                <a:avLst/>
              </a:prstGeom>
              <a:noFill/>
              <a:ln w="9525">
                <a:solidFill>
                  <a:schemeClr val="tx1"/>
                </a:solidFill>
                <a:round/>
                <a:headEnd/>
                <a:tailEnd/>
              </a:ln>
            </p:spPr>
            <p:txBody>
              <a:bodyPr/>
              <a:lstStyle/>
              <a:p>
                <a:endParaRPr lang="fr-CH"/>
              </a:p>
            </p:txBody>
          </p:sp>
          <p:sp>
            <p:nvSpPr>
              <p:cNvPr id="32796" name="Line 71"/>
              <p:cNvSpPr>
                <a:spLocks noChangeAspect="1" noChangeShapeType="1"/>
              </p:cNvSpPr>
              <p:nvPr/>
            </p:nvSpPr>
            <p:spPr bwMode="blackWhite">
              <a:xfrm flipH="1">
                <a:off x="5904" y="2682"/>
                <a:ext cx="3024" cy="0"/>
              </a:xfrm>
              <a:prstGeom prst="line">
                <a:avLst/>
              </a:prstGeom>
              <a:noFill/>
              <a:ln w="9525">
                <a:solidFill>
                  <a:schemeClr val="tx1"/>
                </a:solidFill>
                <a:round/>
                <a:headEnd/>
                <a:tailEnd/>
              </a:ln>
            </p:spPr>
            <p:txBody>
              <a:bodyPr/>
              <a:lstStyle/>
              <a:p>
                <a:endParaRPr lang="fr-CH"/>
              </a:p>
            </p:txBody>
          </p:sp>
          <p:sp>
            <p:nvSpPr>
              <p:cNvPr id="32797" name="Line 72"/>
              <p:cNvSpPr>
                <a:spLocks noChangeAspect="1" noChangeShapeType="1"/>
              </p:cNvSpPr>
              <p:nvPr/>
            </p:nvSpPr>
            <p:spPr bwMode="blackWhite">
              <a:xfrm flipH="1">
                <a:off x="5760" y="2966"/>
                <a:ext cx="3168" cy="0"/>
              </a:xfrm>
              <a:prstGeom prst="line">
                <a:avLst/>
              </a:prstGeom>
              <a:noFill/>
              <a:ln w="9525">
                <a:solidFill>
                  <a:schemeClr val="tx1"/>
                </a:solidFill>
                <a:round/>
                <a:headEnd/>
                <a:tailEnd/>
              </a:ln>
            </p:spPr>
            <p:txBody>
              <a:bodyPr/>
              <a:lstStyle/>
              <a:p>
                <a:endParaRPr lang="fr-CH"/>
              </a:p>
            </p:txBody>
          </p:sp>
        </p:grpSp>
        <p:grpSp>
          <p:nvGrpSpPr>
            <p:cNvPr id="32788" name="Group 22"/>
            <p:cNvGrpSpPr>
              <a:grpSpLocks/>
            </p:cNvGrpSpPr>
            <p:nvPr/>
          </p:nvGrpSpPr>
          <p:grpSpPr bwMode="auto">
            <a:xfrm>
              <a:off x="4525514" y="4782654"/>
              <a:ext cx="523875" cy="1784350"/>
              <a:chOff x="5009" y="2448"/>
              <a:chExt cx="825" cy="2810"/>
            </a:xfrm>
          </p:grpSpPr>
          <p:sp>
            <p:nvSpPr>
              <p:cNvPr id="32789" name="Oval 23"/>
              <p:cNvSpPr>
                <a:spLocks noChangeArrowheads="1"/>
              </p:cNvSpPr>
              <p:nvPr/>
            </p:nvSpPr>
            <p:spPr bwMode="blackWhite">
              <a:xfrm>
                <a:off x="5040" y="2448"/>
                <a:ext cx="794" cy="794"/>
              </a:xfrm>
              <a:prstGeom prst="ellipse">
                <a:avLst/>
              </a:prstGeom>
              <a:solidFill>
                <a:schemeClr val="bg2"/>
              </a:solidFill>
              <a:ln w="9525">
                <a:solidFill>
                  <a:schemeClr val="tx1"/>
                </a:solidFill>
                <a:round/>
                <a:headEnd/>
                <a:tailEnd/>
              </a:ln>
            </p:spPr>
            <p:txBody>
              <a:bodyPr/>
              <a:lstStyle/>
              <a:p>
                <a:endParaRPr lang="en-AU"/>
              </a:p>
            </p:txBody>
          </p:sp>
          <p:sp>
            <p:nvSpPr>
              <p:cNvPr id="32790" name="Oval 24"/>
              <p:cNvSpPr>
                <a:spLocks noChangeArrowheads="1"/>
              </p:cNvSpPr>
              <p:nvPr/>
            </p:nvSpPr>
            <p:spPr bwMode="blackWhite">
              <a:xfrm>
                <a:off x="5009" y="3487"/>
                <a:ext cx="794" cy="794"/>
              </a:xfrm>
              <a:prstGeom prst="ellipse">
                <a:avLst/>
              </a:prstGeom>
              <a:solidFill>
                <a:schemeClr val="bg2"/>
              </a:solidFill>
              <a:ln w="9525">
                <a:solidFill>
                  <a:schemeClr val="tx1"/>
                </a:solidFill>
                <a:round/>
                <a:headEnd/>
                <a:tailEnd/>
              </a:ln>
            </p:spPr>
            <p:txBody>
              <a:bodyPr/>
              <a:lstStyle/>
              <a:p>
                <a:endParaRPr lang="en-AU"/>
              </a:p>
            </p:txBody>
          </p:sp>
          <p:sp>
            <p:nvSpPr>
              <p:cNvPr id="32791" name="Oval 25"/>
              <p:cNvSpPr>
                <a:spLocks noChangeArrowheads="1"/>
              </p:cNvSpPr>
              <p:nvPr/>
            </p:nvSpPr>
            <p:spPr bwMode="blackWhite">
              <a:xfrm>
                <a:off x="5040" y="4464"/>
                <a:ext cx="794" cy="794"/>
              </a:xfrm>
              <a:prstGeom prst="ellipse">
                <a:avLst/>
              </a:prstGeom>
              <a:solidFill>
                <a:schemeClr val="bg2"/>
              </a:solidFill>
              <a:ln w="9525">
                <a:solidFill>
                  <a:schemeClr val="tx1"/>
                </a:solidFill>
                <a:round/>
                <a:headEnd/>
                <a:tailEnd/>
              </a:ln>
            </p:spPr>
            <p:txBody>
              <a:bodyPr/>
              <a:lstStyle/>
              <a:p>
                <a:endParaRPr lang="en-AU"/>
              </a:p>
            </p:txBody>
          </p:sp>
        </p:gr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20650" y="704850"/>
            <a:ext cx="8866188" cy="855663"/>
          </a:xfrm>
        </p:spPr>
        <p:txBody>
          <a:bodyPr/>
          <a:lstStyle/>
          <a:p>
            <a:pPr eaLnBrk="1" hangingPunct="1"/>
            <a:r>
              <a:rPr lang="en-US" dirty="0" err="1" smtClean="0"/>
              <a:t>Bei</a:t>
            </a:r>
            <a:r>
              <a:rPr lang="en-US" dirty="0" smtClean="0"/>
              <a:t> der </a:t>
            </a:r>
            <a:r>
              <a:rPr lang="en-US" dirty="0" err="1" smtClean="0">
                <a:solidFill>
                  <a:schemeClr val="folHlink"/>
                </a:solidFill>
              </a:rPr>
              <a:t>Analyseeinheit</a:t>
            </a:r>
            <a:r>
              <a:rPr lang="en-US" dirty="0" smtClean="0">
                <a:solidFill>
                  <a:schemeClr val="folHlink"/>
                </a:solidFill>
              </a:rPr>
              <a:t> </a:t>
            </a:r>
            <a:r>
              <a:rPr lang="en-US" dirty="0" err="1" smtClean="0">
                <a:solidFill>
                  <a:schemeClr val="folHlink"/>
                </a:solidFill>
              </a:rPr>
              <a:t>zu</a:t>
            </a:r>
            <a:r>
              <a:rPr lang="en-US" dirty="0" smtClean="0">
                <a:solidFill>
                  <a:schemeClr val="folHlink"/>
                </a:solidFill>
              </a:rPr>
              <a:t> </a:t>
            </a:r>
            <a:r>
              <a:rPr lang="en-US" dirty="0" err="1" smtClean="0">
                <a:solidFill>
                  <a:schemeClr val="folHlink"/>
                </a:solidFill>
              </a:rPr>
              <a:t>beachten</a:t>
            </a:r>
            <a:r>
              <a:rPr lang="en-US" dirty="0" smtClean="0">
                <a:solidFill>
                  <a:schemeClr val="folHlink"/>
                </a:solidFill>
              </a:rPr>
              <a:t> </a:t>
            </a:r>
            <a:br>
              <a:rPr lang="en-US" dirty="0" smtClean="0">
                <a:solidFill>
                  <a:schemeClr val="folHlink"/>
                </a:solidFill>
              </a:rPr>
            </a:br>
            <a:endParaRPr lang="en-US" dirty="0" smtClean="0"/>
          </a:p>
        </p:txBody>
      </p:sp>
      <p:sp>
        <p:nvSpPr>
          <p:cNvPr id="33795" name="Rectangle 3"/>
          <p:cNvSpPr>
            <a:spLocks noGrp="1" noChangeArrowheads="1"/>
          </p:cNvSpPr>
          <p:nvPr>
            <p:ph idx="1"/>
          </p:nvPr>
        </p:nvSpPr>
        <p:spPr>
          <a:xfrm>
            <a:off x="457200" y="1784350"/>
            <a:ext cx="8477250" cy="4660900"/>
          </a:xfrm>
        </p:spPr>
        <p:txBody>
          <a:bodyPr>
            <a:normAutofit fontScale="92500" lnSpcReduction="10000"/>
          </a:bodyPr>
          <a:lstStyle/>
          <a:p>
            <a:pPr eaLnBrk="1" hangingPunct="1">
              <a:defRPr/>
            </a:pPr>
            <a:r>
              <a:rPr lang="en-US" dirty="0" err="1" smtClean="0"/>
              <a:t>Individuen</a:t>
            </a:r>
            <a:r>
              <a:rPr lang="en-US" dirty="0" smtClean="0"/>
              <a:t> </a:t>
            </a:r>
            <a:r>
              <a:rPr lang="en-US" dirty="0" err="1" smtClean="0"/>
              <a:t>innerhalb</a:t>
            </a:r>
            <a:r>
              <a:rPr lang="en-US" dirty="0" smtClean="0"/>
              <a:t> </a:t>
            </a:r>
            <a:r>
              <a:rPr lang="en-US" dirty="0" err="1" smtClean="0"/>
              <a:t>eines</a:t>
            </a:r>
            <a:r>
              <a:rPr lang="en-US" dirty="0" smtClean="0"/>
              <a:t> Clusters </a:t>
            </a:r>
            <a:r>
              <a:rPr lang="en-US" b="1" dirty="0" err="1" smtClean="0">
                <a:solidFill>
                  <a:schemeClr val="accent1"/>
                </a:solidFill>
              </a:rPr>
              <a:t>korrelieren</a:t>
            </a:r>
            <a:r>
              <a:rPr lang="en-US" dirty="0" smtClean="0"/>
              <a:t> </a:t>
            </a:r>
          </a:p>
          <a:p>
            <a:pPr eaLnBrk="1" hangingPunct="1">
              <a:defRPr/>
            </a:pPr>
            <a:r>
              <a:rPr lang="en-US" dirty="0" smtClean="0"/>
              <a:t>Problem, </a:t>
            </a:r>
            <a:r>
              <a:rPr lang="en-US" dirty="0" err="1" smtClean="0"/>
              <a:t>wenn</a:t>
            </a:r>
            <a:r>
              <a:rPr lang="en-US" dirty="0" smtClean="0"/>
              <a:t> </a:t>
            </a:r>
            <a:r>
              <a:rPr lang="en-US" dirty="0" err="1" smtClean="0"/>
              <a:t>im</a:t>
            </a:r>
            <a:r>
              <a:rPr lang="en-US" dirty="0" smtClean="0"/>
              <a:t> Review </a:t>
            </a:r>
            <a:r>
              <a:rPr lang="en-US" dirty="0" err="1" smtClean="0"/>
              <a:t>Ergebnisse</a:t>
            </a:r>
            <a:r>
              <a:rPr lang="en-US" dirty="0" smtClean="0"/>
              <a:t> auf </a:t>
            </a:r>
            <a:r>
              <a:rPr lang="en-US" dirty="0" err="1" smtClean="0"/>
              <a:t>dem</a:t>
            </a:r>
            <a:r>
              <a:rPr lang="en-US" dirty="0" smtClean="0"/>
              <a:t> </a:t>
            </a:r>
            <a:r>
              <a:rPr lang="en-US" dirty="0" err="1" smtClean="0"/>
              <a:t>individuellen</a:t>
            </a:r>
            <a:r>
              <a:rPr lang="en-US" dirty="0" smtClean="0"/>
              <a:t> Level </a:t>
            </a:r>
            <a:r>
              <a:rPr lang="en-US" dirty="0" err="1" smtClean="0"/>
              <a:t>benötigt</a:t>
            </a:r>
            <a:r>
              <a:rPr lang="en-US" dirty="0" smtClean="0"/>
              <a:t> </a:t>
            </a:r>
            <a:r>
              <a:rPr lang="en-US" dirty="0" err="1" smtClean="0"/>
              <a:t>werden</a:t>
            </a:r>
            <a:r>
              <a:rPr lang="en-US" dirty="0" smtClean="0"/>
              <a:t>:</a:t>
            </a:r>
          </a:p>
          <a:p>
            <a:pPr lvl="1" eaLnBrk="1" hangingPunct="1">
              <a:defRPr/>
            </a:pPr>
            <a:r>
              <a:rPr lang="en-US" dirty="0" err="1" smtClean="0"/>
              <a:t>Analyse</a:t>
            </a:r>
            <a:r>
              <a:rPr lang="en-US" dirty="0" smtClean="0"/>
              <a:t> auf </a:t>
            </a:r>
            <a:r>
              <a:rPr lang="en-US" dirty="0" err="1" smtClean="0"/>
              <a:t>Individumsebene</a:t>
            </a:r>
            <a:r>
              <a:rPr lang="en-US" dirty="0" smtClean="0"/>
              <a:t> -&gt; </a:t>
            </a:r>
            <a:r>
              <a:rPr lang="en-US" dirty="0" err="1" smtClean="0"/>
              <a:t>zu</a:t>
            </a:r>
            <a:r>
              <a:rPr lang="en-US" dirty="0" smtClean="0"/>
              <a:t> </a:t>
            </a:r>
            <a:r>
              <a:rPr lang="en-US" dirty="0" err="1" smtClean="0"/>
              <a:t>hoher</a:t>
            </a:r>
            <a:r>
              <a:rPr lang="en-US" dirty="0" smtClean="0"/>
              <a:t> </a:t>
            </a:r>
            <a:r>
              <a:rPr lang="en-US" dirty="0" err="1" smtClean="0"/>
              <a:t>Präzision</a:t>
            </a:r>
            <a:endParaRPr lang="en-US" dirty="0" smtClean="0">
              <a:solidFill>
                <a:srgbClr val="FF0000"/>
              </a:solidFill>
            </a:endParaRPr>
          </a:p>
          <a:p>
            <a:pPr lvl="2" eaLnBrk="1" hangingPunct="1">
              <a:defRPr/>
            </a:pPr>
            <a:r>
              <a:rPr lang="en-US" dirty="0" err="1" smtClean="0"/>
              <a:t>Gefahr</a:t>
            </a:r>
            <a:r>
              <a:rPr lang="en-US" dirty="0" smtClean="0"/>
              <a:t> </a:t>
            </a:r>
            <a:r>
              <a:rPr lang="en-US" dirty="0" err="1" smtClean="0"/>
              <a:t>falsch</a:t>
            </a:r>
            <a:r>
              <a:rPr lang="en-US" dirty="0" smtClean="0"/>
              <a:t> </a:t>
            </a:r>
            <a:r>
              <a:rPr lang="en-US" dirty="0" err="1" smtClean="0"/>
              <a:t>positiver</a:t>
            </a:r>
            <a:r>
              <a:rPr lang="en-US" dirty="0" smtClean="0"/>
              <a:t> </a:t>
            </a:r>
            <a:r>
              <a:rPr lang="en-US" dirty="0" err="1" smtClean="0"/>
              <a:t>Schlussfolgerungen</a:t>
            </a:r>
            <a:endParaRPr lang="en-US" dirty="0" smtClean="0"/>
          </a:p>
          <a:p>
            <a:pPr lvl="2" eaLnBrk="1" hangingPunct="1">
              <a:defRPr/>
            </a:pPr>
            <a:r>
              <a:rPr lang="en-US" dirty="0" err="1"/>
              <a:t>z</a:t>
            </a:r>
            <a:r>
              <a:rPr lang="en-US" dirty="0" err="1" smtClean="0"/>
              <a:t>uviel</a:t>
            </a:r>
            <a:r>
              <a:rPr lang="en-US" dirty="0" smtClean="0"/>
              <a:t> </a:t>
            </a:r>
            <a:r>
              <a:rPr lang="en-US" dirty="0" err="1" smtClean="0"/>
              <a:t>Gewicht</a:t>
            </a:r>
            <a:r>
              <a:rPr lang="en-US" dirty="0" smtClean="0"/>
              <a:t> in der </a:t>
            </a:r>
            <a:r>
              <a:rPr lang="en-US" dirty="0" err="1" smtClean="0"/>
              <a:t>Metaanalyse</a:t>
            </a:r>
            <a:endParaRPr lang="en-US" dirty="0" smtClean="0"/>
          </a:p>
          <a:p>
            <a:pPr lvl="1" eaLnBrk="1" hangingPunct="1">
              <a:buFont typeface="Arial" charset="0"/>
              <a:buChar char="•"/>
              <a:defRPr/>
            </a:pPr>
            <a:r>
              <a:rPr lang="en-US" dirty="0" err="1" smtClean="0"/>
              <a:t>Analyse</a:t>
            </a:r>
            <a:r>
              <a:rPr lang="en-US" dirty="0" smtClean="0"/>
              <a:t> auf Cluster-</a:t>
            </a:r>
            <a:r>
              <a:rPr lang="en-US" dirty="0" err="1" smtClean="0"/>
              <a:t>Ebene</a:t>
            </a:r>
            <a:r>
              <a:rPr lang="en-US" dirty="0" smtClean="0"/>
              <a:t> -&gt; </a:t>
            </a:r>
            <a:r>
              <a:rPr lang="en-US" dirty="0" err="1" smtClean="0"/>
              <a:t>zu</a:t>
            </a:r>
            <a:r>
              <a:rPr lang="en-US" dirty="0" smtClean="0"/>
              <a:t> </a:t>
            </a:r>
            <a:r>
              <a:rPr lang="en-US" dirty="0" err="1" smtClean="0"/>
              <a:t>geringer</a:t>
            </a:r>
            <a:r>
              <a:rPr lang="en-US" dirty="0" smtClean="0"/>
              <a:t> </a:t>
            </a:r>
            <a:r>
              <a:rPr lang="en-US" dirty="0" err="1" smtClean="0"/>
              <a:t>Präzision</a:t>
            </a:r>
            <a:endParaRPr lang="en-US" dirty="0" smtClean="0">
              <a:solidFill>
                <a:srgbClr val="FF0000"/>
              </a:solidFill>
            </a:endParaRPr>
          </a:p>
          <a:p>
            <a:pPr lvl="1" eaLnBrk="1" hangingPunct="1">
              <a:buFont typeface="Arial" charset="0"/>
              <a:buChar char="•"/>
              <a:defRPr/>
            </a:pPr>
            <a:r>
              <a:rPr lang="en-US" dirty="0" smtClean="0"/>
              <a:t>Das </a:t>
            </a:r>
            <a:r>
              <a:rPr lang="en-US" dirty="0" err="1" smtClean="0"/>
              <a:t>richtige</a:t>
            </a:r>
            <a:r>
              <a:rPr lang="en-US" dirty="0" smtClean="0"/>
              <a:t> </a:t>
            </a:r>
            <a:r>
              <a:rPr lang="en-US" dirty="0" err="1" smtClean="0"/>
              <a:t>Gewicht</a:t>
            </a:r>
            <a:r>
              <a:rPr lang="en-US" dirty="0" smtClean="0"/>
              <a:t> in der MA </a:t>
            </a:r>
            <a:r>
              <a:rPr lang="en-US" dirty="0" err="1" smtClean="0"/>
              <a:t>liegt</a:t>
            </a:r>
            <a:r>
              <a:rPr lang="en-US" dirty="0" smtClean="0"/>
              <a:t> </a:t>
            </a:r>
            <a:r>
              <a:rPr lang="en-US" dirty="0" err="1" smtClean="0"/>
              <a:t>irgendwo</a:t>
            </a:r>
            <a:r>
              <a:rPr lang="en-US" dirty="0" smtClean="0"/>
              <a:t> </a:t>
            </a:r>
            <a:r>
              <a:rPr lang="en-US" dirty="0" err="1" smtClean="0"/>
              <a:t>dazwischen</a:t>
            </a:r>
            <a:endParaRPr lang="en-US" dirty="0" smtClean="0"/>
          </a:p>
          <a:p>
            <a:pPr eaLnBrk="1" hangingPunct="1">
              <a:defRPr/>
            </a:pPr>
            <a:r>
              <a:rPr lang="en-US" dirty="0" err="1" smtClean="0"/>
              <a:t>Diese</a:t>
            </a:r>
            <a:r>
              <a:rPr lang="en-US" dirty="0" smtClean="0"/>
              <a:t> </a:t>
            </a:r>
            <a:r>
              <a:rPr lang="en-US" dirty="0" err="1" smtClean="0"/>
              <a:t>Probleme</a:t>
            </a:r>
            <a:r>
              <a:rPr lang="en-US" dirty="0" smtClean="0"/>
              <a:t> </a:t>
            </a:r>
            <a:r>
              <a:rPr lang="en-US" dirty="0" err="1" smtClean="0"/>
              <a:t>können</a:t>
            </a:r>
            <a:r>
              <a:rPr lang="en-US" dirty="0" smtClean="0"/>
              <a:t> </a:t>
            </a:r>
            <a:r>
              <a:rPr lang="en-US" dirty="0" err="1" smtClean="0"/>
              <a:t>auch</a:t>
            </a:r>
            <a:r>
              <a:rPr lang="en-US" dirty="0" smtClean="0"/>
              <a:t> in </a:t>
            </a:r>
            <a:r>
              <a:rPr lang="en-US" dirty="0" err="1" smtClean="0"/>
              <a:t>anderen</a:t>
            </a:r>
            <a:r>
              <a:rPr lang="en-US" dirty="0" smtClean="0"/>
              <a:t> </a:t>
            </a:r>
            <a:r>
              <a:rPr lang="en-US" dirty="0" err="1" smtClean="0"/>
              <a:t>Studien</a:t>
            </a:r>
            <a:r>
              <a:rPr lang="en-US" dirty="0" smtClean="0"/>
              <a:t> </a:t>
            </a:r>
            <a:r>
              <a:rPr lang="en-US" dirty="0" err="1" smtClean="0"/>
              <a:t>auftreten</a:t>
            </a:r>
            <a:endParaRPr lang="en-US" dirty="0" smtClean="0"/>
          </a:p>
          <a:p>
            <a:pPr lvl="1" eaLnBrk="1" hangingPunct="1">
              <a:buFont typeface="Arial" charset="0"/>
              <a:buChar char="•"/>
              <a:defRPr/>
            </a:pPr>
            <a:r>
              <a:rPr lang="en-US" dirty="0" smtClean="0"/>
              <a:t>Clustering </a:t>
            </a:r>
            <a:r>
              <a:rPr lang="en-US" dirty="0" err="1" smtClean="0"/>
              <a:t>z.B</a:t>
            </a:r>
            <a:r>
              <a:rPr lang="en-US" dirty="0" smtClean="0"/>
              <a:t>. </a:t>
            </a:r>
            <a:r>
              <a:rPr lang="en-US" dirty="0" err="1" smtClean="0"/>
              <a:t>wenn</a:t>
            </a:r>
            <a:r>
              <a:rPr lang="en-US" dirty="0" smtClean="0"/>
              <a:t> </a:t>
            </a:r>
            <a:r>
              <a:rPr lang="en-US" dirty="0" err="1" smtClean="0"/>
              <a:t>immer</a:t>
            </a:r>
            <a:r>
              <a:rPr lang="en-US" dirty="0" smtClean="0"/>
              <a:t> </a:t>
            </a:r>
            <a:r>
              <a:rPr lang="en-US" dirty="0" err="1" smtClean="0"/>
              <a:t>gleiche</a:t>
            </a:r>
            <a:r>
              <a:rPr lang="en-US" dirty="0" smtClean="0"/>
              <a:t>/r </a:t>
            </a:r>
            <a:r>
              <a:rPr lang="en-US" dirty="0" err="1" smtClean="0"/>
              <a:t>Arzt</a:t>
            </a:r>
            <a:r>
              <a:rPr lang="en-US" dirty="0" smtClean="0"/>
              <a:t>/</a:t>
            </a:r>
            <a:r>
              <a:rPr lang="en-US" dirty="0" err="1" smtClean="0"/>
              <a:t>Ärztin</a:t>
            </a:r>
            <a:r>
              <a:rPr lang="en-US" dirty="0" smtClean="0"/>
              <a:t> </a:t>
            </a:r>
            <a:r>
              <a:rPr lang="en-US" dirty="0" err="1" smtClean="0"/>
              <a:t>eine</a:t>
            </a:r>
            <a:r>
              <a:rPr lang="en-US" dirty="0" smtClean="0"/>
              <a:t> </a:t>
            </a:r>
            <a:r>
              <a:rPr lang="en-US" dirty="0" err="1" smtClean="0"/>
              <a:t>Studienintervention</a:t>
            </a:r>
            <a:r>
              <a:rPr lang="en-US" dirty="0" smtClean="0"/>
              <a:t> </a:t>
            </a:r>
            <a:r>
              <a:rPr lang="en-US" dirty="0" err="1" smtClean="0"/>
              <a:t>durchführt</a:t>
            </a:r>
            <a:endParaRPr lang="en-US" dirty="0" smtClean="0"/>
          </a:p>
          <a:p>
            <a:pPr lvl="1" eaLnBrk="1" hangingPunct="1">
              <a:buFont typeface="Arial" charset="0"/>
              <a:buChar char="•"/>
              <a:defRPr/>
            </a:pPr>
            <a:r>
              <a:rPr lang="en-US" dirty="0" err="1" smtClean="0"/>
              <a:t>Mehrfache</a:t>
            </a:r>
            <a:r>
              <a:rPr lang="en-US" dirty="0" smtClean="0"/>
              <a:t> </a:t>
            </a:r>
            <a:r>
              <a:rPr lang="en-US" dirty="0" err="1" smtClean="0"/>
              <a:t>Behandlungen</a:t>
            </a:r>
            <a:r>
              <a:rPr lang="en-US" dirty="0" smtClean="0"/>
              <a:t>, </a:t>
            </a:r>
            <a:r>
              <a:rPr lang="en-US" dirty="0" err="1" smtClean="0"/>
              <a:t>z.B</a:t>
            </a:r>
            <a:r>
              <a:rPr lang="en-US" dirty="0" smtClean="0"/>
              <a:t>. </a:t>
            </a:r>
            <a:r>
              <a:rPr lang="en-US" dirty="0" err="1" smtClean="0"/>
              <a:t>Zyklen</a:t>
            </a:r>
            <a:r>
              <a:rPr lang="en-US" dirty="0" smtClean="0"/>
              <a:t>, </a:t>
            </a:r>
            <a:r>
              <a:rPr lang="en-US" dirty="0" err="1" smtClean="0"/>
              <a:t>Körperteile</a:t>
            </a:r>
            <a:endParaRPr lang="en-US" dirty="0" smtClean="0"/>
          </a:p>
        </p:txBody>
      </p:sp>
      <p:sp>
        <p:nvSpPr>
          <p:cNvPr id="8" name="TextBox 5"/>
          <p:cNvSpPr txBox="1">
            <a:spLocks noChangeArrowheads="1"/>
          </p:cNvSpPr>
          <p:nvPr/>
        </p:nvSpPr>
        <p:spPr bwMode="auto">
          <a:xfrm>
            <a:off x="0" y="6562725"/>
            <a:ext cx="2093913" cy="307975"/>
          </a:xfrm>
          <a:prstGeom prst="rect">
            <a:avLst/>
          </a:prstGeom>
          <a:noFill/>
          <a:ln w="9525">
            <a:noFill/>
            <a:miter lim="800000"/>
            <a:headEnd/>
            <a:tailEnd/>
          </a:ln>
        </p:spPr>
        <p:txBody>
          <a:bodyPr>
            <a:spAutoFit/>
          </a:bodyPr>
          <a:lstStyle/>
          <a:p>
            <a:pPr>
              <a:defRPr/>
            </a:pPr>
            <a:r>
              <a:rPr lang="en-AU" sz="1400" dirty="0">
                <a:solidFill>
                  <a:schemeClr val="accent2">
                    <a:lumMod val="75000"/>
                  </a:schemeClr>
                </a:solidFill>
                <a:latin typeface="+mn-lt"/>
              </a:rPr>
              <a:t>Source: Julian Higgins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20650" y="704850"/>
            <a:ext cx="8866188" cy="855663"/>
          </a:xfrm>
        </p:spPr>
        <p:txBody>
          <a:bodyPr/>
          <a:lstStyle/>
          <a:p>
            <a:pPr eaLnBrk="1" hangingPunct="1"/>
            <a:r>
              <a:rPr lang="en-AU" dirty="0" err="1" smtClean="0"/>
              <a:t>Überblick</a:t>
            </a:r>
            <a:endParaRPr lang="en-AU" dirty="0" smtClean="0"/>
          </a:p>
        </p:txBody>
      </p:sp>
      <p:sp>
        <p:nvSpPr>
          <p:cNvPr id="7171" name="Content Placeholder 2"/>
          <p:cNvSpPr>
            <a:spLocks noGrp="1"/>
          </p:cNvSpPr>
          <p:nvPr>
            <p:ph idx="1"/>
          </p:nvPr>
        </p:nvSpPr>
        <p:spPr>
          <a:xfrm>
            <a:off x="457200" y="1784350"/>
            <a:ext cx="8229600" cy="4130675"/>
          </a:xfrm>
        </p:spPr>
        <p:txBody>
          <a:bodyPr/>
          <a:lstStyle/>
          <a:p>
            <a:pPr eaLnBrk="1" hangingPunct="1"/>
            <a:r>
              <a:rPr lang="en-AU" b="1" dirty="0" err="1" smtClean="0">
                <a:solidFill>
                  <a:schemeClr val="accent1"/>
                </a:solidFill>
              </a:rPr>
              <a:t>Metaanalyse</a:t>
            </a:r>
            <a:r>
              <a:rPr lang="en-AU" b="1" dirty="0" smtClean="0">
                <a:solidFill>
                  <a:schemeClr val="accent1"/>
                </a:solidFill>
              </a:rPr>
              <a:t> </a:t>
            </a:r>
            <a:r>
              <a:rPr lang="en-AU" b="1" dirty="0" err="1" smtClean="0">
                <a:solidFill>
                  <a:schemeClr val="accent1"/>
                </a:solidFill>
              </a:rPr>
              <a:t>mit</a:t>
            </a:r>
            <a:r>
              <a:rPr lang="en-AU" b="1" dirty="0" smtClean="0">
                <a:solidFill>
                  <a:schemeClr val="accent1"/>
                </a:solidFill>
              </a:rPr>
              <a:t> </a:t>
            </a:r>
            <a:r>
              <a:rPr lang="en-AU" b="1" dirty="0" err="1" smtClean="0">
                <a:solidFill>
                  <a:schemeClr val="accent1"/>
                </a:solidFill>
              </a:rPr>
              <a:t>Inverser-Varianz-Methode</a:t>
            </a:r>
            <a:r>
              <a:rPr lang="en-AU" b="1" dirty="0" smtClean="0">
                <a:solidFill>
                  <a:schemeClr val="accent1"/>
                </a:solidFill>
              </a:rPr>
              <a:t> (generic inverse variance = GIV)</a:t>
            </a:r>
          </a:p>
          <a:p>
            <a:pPr eaLnBrk="1" hangingPunct="1"/>
            <a:r>
              <a:rPr lang="en-AU" dirty="0" err="1" smtClean="0"/>
              <a:t>Untypische</a:t>
            </a:r>
            <a:r>
              <a:rPr lang="en-AU" dirty="0" smtClean="0"/>
              <a:t> </a:t>
            </a:r>
            <a:r>
              <a:rPr lang="en-AU" dirty="0" err="1" smtClean="0"/>
              <a:t>Daten</a:t>
            </a:r>
            <a:endParaRPr lang="en-AU" dirty="0" smtClean="0"/>
          </a:p>
          <a:p>
            <a:pPr eaLnBrk="1" hangingPunct="1"/>
            <a:r>
              <a:rPr lang="en-AU" dirty="0" err="1" smtClean="0"/>
              <a:t>Untypische</a:t>
            </a:r>
            <a:r>
              <a:rPr lang="en-AU" dirty="0" smtClean="0"/>
              <a:t> </a:t>
            </a:r>
            <a:r>
              <a:rPr lang="en-AU" dirty="0" err="1" smtClean="0"/>
              <a:t>Studiendesigns</a:t>
            </a:r>
            <a:endParaRPr lang="en-AU" dirty="0" smtClean="0"/>
          </a:p>
        </p:txBody>
      </p:sp>
      <p:grpSp>
        <p:nvGrpSpPr>
          <p:cNvPr id="7172" name="Group 3"/>
          <p:cNvGrpSpPr>
            <a:grpSpLocks/>
          </p:cNvGrpSpPr>
          <p:nvPr/>
        </p:nvGrpSpPr>
        <p:grpSpPr bwMode="auto">
          <a:xfrm>
            <a:off x="1693863" y="4957763"/>
            <a:ext cx="5826125" cy="741362"/>
            <a:chOff x="1555576" y="5433242"/>
            <a:chExt cx="5825441" cy="741593"/>
          </a:xfrm>
        </p:grpSpPr>
        <p:pic>
          <p:nvPicPr>
            <p:cNvPr id="7173"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6" name="Text Box 8"/>
            <p:cNvSpPr txBox="1">
              <a:spLocks noChangeArrowheads="1"/>
            </p:cNvSpPr>
            <p:nvPr/>
          </p:nvSpPr>
          <p:spPr bwMode="auto">
            <a:xfrm>
              <a:off x="2015897" y="5660325"/>
              <a:ext cx="5365120"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7 &amp; 9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20650" y="704850"/>
            <a:ext cx="8866188" cy="855663"/>
          </a:xfrm>
        </p:spPr>
        <p:txBody>
          <a:bodyPr/>
          <a:lstStyle/>
          <a:p>
            <a:pPr eaLnBrk="1" hangingPunct="1"/>
            <a:r>
              <a:rPr lang="en-GB" dirty="0" err="1" smtClean="0"/>
              <a:t>Korrelation</a:t>
            </a:r>
            <a:r>
              <a:rPr lang="en-GB" dirty="0" smtClean="0"/>
              <a:t> </a:t>
            </a:r>
            <a:r>
              <a:rPr lang="en-GB" dirty="0" err="1" smtClean="0"/>
              <a:t>berücksichtigen</a:t>
            </a:r>
            <a:endParaRPr lang="en-GB" dirty="0" smtClean="0"/>
          </a:p>
        </p:txBody>
      </p:sp>
      <p:sp>
        <p:nvSpPr>
          <p:cNvPr id="34819" name="Rectangle 3"/>
          <p:cNvSpPr>
            <a:spLocks noGrp="1" noChangeArrowheads="1"/>
          </p:cNvSpPr>
          <p:nvPr>
            <p:ph idx="1"/>
          </p:nvPr>
        </p:nvSpPr>
        <p:spPr>
          <a:xfrm>
            <a:off x="457200" y="1784350"/>
            <a:ext cx="8229600" cy="4130675"/>
          </a:xfrm>
        </p:spPr>
        <p:txBody>
          <a:bodyPr>
            <a:normAutofit/>
          </a:bodyPr>
          <a:lstStyle/>
          <a:p>
            <a:pPr eaLnBrk="1" hangingPunct="1">
              <a:defRPr/>
            </a:pPr>
            <a:r>
              <a:rPr lang="en-GB" sz="2800" dirty="0" smtClean="0"/>
              <a:t>Die </a:t>
            </a:r>
            <a:r>
              <a:rPr lang="en-GB" sz="2800" dirty="0" err="1" smtClean="0"/>
              <a:t>Studie</a:t>
            </a:r>
            <a:r>
              <a:rPr lang="en-GB" sz="2800" dirty="0" smtClean="0"/>
              <a:t> </a:t>
            </a:r>
            <a:r>
              <a:rPr lang="en-GB" sz="2800" dirty="0" err="1" smtClean="0"/>
              <a:t>wurde</a:t>
            </a:r>
            <a:r>
              <a:rPr lang="en-GB" sz="2800" dirty="0" smtClean="0"/>
              <a:t> </a:t>
            </a:r>
            <a:r>
              <a:rPr lang="en-GB" sz="2800" dirty="0" err="1" smtClean="0"/>
              <a:t>evtl</a:t>
            </a:r>
            <a:r>
              <a:rPr lang="en-GB" sz="2800" dirty="0" smtClean="0"/>
              <a:t>. </a:t>
            </a:r>
            <a:r>
              <a:rPr lang="en-GB" sz="2800" dirty="0" err="1" smtClean="0"/>
              <a:t>bereits</a:t>
            </a:r>
            <a:r>
              <a:rPr lang="en-GB" sz="2800" dirty="0" smtClean="0"/>
              <a:t> </a:t>
            </a:r>
            <a:r>
              <a:rPr lang="en-GB" sz="2800" dirty="0" err="1" smtClean="0"/>
              <a:t>mit</a:t>
            </a:r>
            <a:r>
              <a:rPr lang="en-GB" sz="2800" dirty="0" smtClean="0"/>
              <a:t> </a:t>
            </a:r>
            <a:r>
              <a:rPr lang="en-GB" sz="2800" dirty="0" err="1" smtClean="0"/>
              <a:t>einer</a:t>
            </a:r>
            <a:r>
              <a:rPr lang="en-GB" sz="2800" dirty="0" smtClean="0"/>
              <a:t> </a:t>
            </a:r>
            <a:r>
              <a:rPr lang="en-GB" sz="2800" dirty="0" err="1" smtClean="0"/>
              <a:t>geeigneten</a:t>
            </a:r>
            <a:r>
              <a:rPr lang="en-GB" sz="2800" dirty="0" smtClean="0"/>
              <a:t> </a:t>
            </a:r>
            <a:r>
              <a:rPr lang="en-GB" sz="2800" dirty="0" err="1" smtClean="0"/>
              <a:t>Methode</a:t>
            </a:r>
            <a:r>
              <a:rPr lang="en-GB" sz="2800" dirty="0" smtClean="0"/>
              <a:t> </a:t>
            </a:r>
            <a:r>
              <a:rPr lang="en-GB" sz="2800" dirty="0" err="1" smtClean="0"/>
              <a:t>analysiert</a:t>
            </a:r>
            <a:endParaRPr lang="en-GB" sz="2800" dirty="0" smtClean="0"/>
          </a:p>
          <a:p>
            <a:pPr lvl="1" eaLnBrk="1" hangingPunct="1">
              <a:buFont typeface="Arial" charset="0"/>
              <a:buChar char="•"/>
              <a:defRPr/>
            </a:pPr>
            <a:r>
              <a:rPr lang="en-GB" sz="2600" dirty="0" err="1" smtClean="0"/>
              <a:t>z.B</a:t>
            </a:r>
            <a:r>
              <a:rPr lang="en-GB" sz="2600" dirty="0" smtClean="0"/>
              <a:t>. </a:t>
            </a:r>
            <a:r>
              <a:rPr lang="en-GB" sz="2600" dirty="0" err="1" smtClean="0"/>
              <a:t>mit</a:t>
            </a:r>
            <a:r>
              <a:rPr lang="en-GB" sz="2600" dirty="0" smtClean="0"/>
              <a:t> </a:t>
            </a:r>
            <a:r>
              <a:rPr lang="en-GB" sz="2600" dirty="0" err="1" smtClean="0"/>
              <a:t>Hilfe</a:t>
            </a:r>
            <a:r>
              <a:rPr lang="en-GB" sz="2600" dirty="0" smtClean="0"/>
              <a:t> </a:t>
            </a:r>
            <a:r>
              <a:rPr lang="en-GB" sz="2600" dirty="0" err="1" smtClean="0"/>
              <a:t>eines</a:t>
            </a:r>
            <a:r>
              <a:rPr lang="en-GB" sz="2600" dirty="0" smtClean="0"/>
              <a:t> mixed (multilevel) model </a:t>
            </a:r>
            <a:r>
              <a:rPr lang="en-GB" sz="2600" dirty="0" err="1" smtClean="0"/>
              <a:t>oder</a:t>
            </a:r>
            <a:r>
              <a:rPr lang="en-GB" sz="2600" dirty="0" smtClean="0"/>
              <a:t> GEE</a:t>
            </a:r>
          </a:p>
          <a:p>
            <a:pPr lvl="1" eaLnBrk="1" hangingPunct="1">
              <a:buFont typeface="Arial" charset="0"/>
              <a:buChar char="•"/>
              <a:defRPr/>
            </a:pPr>
            <a:r>
              <a:rPr lang="en-GB" sz="2600" dirty="0" err="1" smtClean="0"/>
              <a:t>Metaanalysen</a:t>
            </a:r>
            <a:r>
              <a:rPr lang="en-GB" sz="2600" dirty="0" smtClean="0"/>
              <a:t> </a:t>
            </a:r>
            <a:r>
              <a:rPr lang="en-GB" sz="2600" dirty="0" err="1" smtClean="0"/>
              <a:t>mit</a:t>
            </a:r>
            <a:r>
              <a:rPr lang="en-GB" sz="2600" dirty="0" smtClean="0"/>
              <a:t> GIV-</a:t>
            </a:r>
            <a:r>
              <a:rPr lang="en-GB" sz="2600" dirty="0" err="1" smtClean="0"/>
              <a:t>Methode</a:t>
            </a:r>
            <a:endParaRPr lang="en-GB" sz="2600" dirty="0" smtClean="0"/>
          </a:p>
          <a:p>
            <a:pPr eaLnBrk="1" hangingPunct="1">
              <a:defRPr/>
            </a:pPr>
            <a:r>
              <a:rPr lang="en-GB" dirty="0" smtClean="0"/>
              <a:t>Falls </a:t>
            </a:r>
            <a:r>
              <a:rPr lang="en-GB" dirty="0" err="1" smtClean="0"/>
              <a:t>nicht</a:t>
            </a:r>
            <a:r>
              <a:rPr lang="en-GB" dirty="0" smtClean="0"/>
              <a:t>, in der Analyse </a:t>
            </a:r>
            <a:r>
              <a:rPr lang="en-GB" dirty="0" err="1" smtClean="0"/>
              <a:t>für</a:t>
            </a:r>
            <a:r>
              <a:rPr lang="en-GB" dirty="0" smtClean="0"/>
              <a:t> </a:t>
            </a:r>
            <a:r>
              <a:rPr lang="en-GB" dirty="0" err="1" smtClean="0"/>
              <a:t>Korrelation</a:t>
            </a:r>
            <a:r>
              <a:rPr lang="en-GB" dirty="0" smtClean="0"/>
              <a:t> </a:t>
            </a:r>
            <a:r>
              <a:rPr lang="en-GB" dirty="0" err="1" smtClean="0"/>
              <a:t>adjustieren</a:t>
            </a:r>
            <a:endParaRPr lang="en-GB" dirty="0" smtClean="0"/>
          </a:p>
          <a:p>
            <a:pPr eaLnBrk="1" hangingPunct="1">
              <a:defRPr/>
            </a:pPr>
            <a:r>
              <a:rPr lang="en-GB" dirty="0" err="1" smtClean="0"/>
              <a:t>StatistikerIn</a:t>
            </a:r>
            <a:r>
              <a:rPr lang="en-GB" dirty="0" smtClean="0"/>
              <a:t> </a:t>
            </a:r>
            <a:r>
              <a:rPr lang="en-GB" dirty="0" err="1" smtClean="0"/>
              <a:t>konsultieren</a:t>
            </a:r>
            <a:r>
              <a:rPr lang="en-GB" dirty="0" smtClean="0"/>
              <a:t> </a:t>
            </a:r>
          </a:p>
          <a:p>
            <a:pPr eaLnBrk="1" hangingPunct="1">
              <a:defRPr/>
            </a:pPr>
            <a:r>
              <a:rPr lang="en-GB" dirty="0" err="1" smtClean="0"/>
              <a:t>Im</a:t>
            </a:r>
            <a:r>
              <a:rPr lang="en-GB" dirty="0" smtClean="0"/>
              <a:t> Review muss </a:t>
            </a:r>
            <a:r>
              <a:rPr lang="en-GB" dirty="0" err="1" smtClean="0"/>
              <a:t>klar</a:t>
            </a:r>
            <a:r>
              <a:rPr lang="en-GB" dirty="0" smtClean="0"/>
              <a:t> </a:t>
            </a:r>
            <a:r>
              <a:rPr lang="en-GB" dirty="0" err="1" smtClean="0"/>
              <a:t>sein</a:t>
            </a:r>
            <a:r>
              <a:rPr lang="en-GB" dirty="0" smtClean="0"/>
              <a:t>, </a:t>
            </a:r>
            <a:r>
              <a:rPr lang="en-GB" dirty="0" err="1" smtClean="0"/>
              <a:t>welche</a:t>
            </a:r>
            <a:r>
              <a:rPr lang="en-GB" dirty="0" smtClean="0"/>
              <a:t> </a:t>
            </a:r>
            <a:r>
              <a:rPr lang="en-GB" dirty="0" err="1" smtClean="0"/>
              <a:t>Studien</a:t>
            </a:r>
            <a:r>
              <a:rPr lang="en-GB" dirty="0" smtClean="0"/>
              <a:t> cluster-</a:t>
            </a:r>
            <a:r>
              <a:rPr lang="en-GB" dirty="0" err="1" smtClean="0"/>
              <a:t>randomisiert</a:t>
            </a:r>
            <a:r>
              <a:rPr lang="en-GB" dirty="0" smtClean="0"/>
              <a:t> </a:t>
            </a:r>
            <a:r>
              <a:rPr lang="en-GB" dirty="0" err="1" smtClean="0"/>
              <a:t>wurden</a:t>
            </a:r>
            <a:r>
              <a:rPr lang="en-GB" dirty="0" smtClean="0"/>
              <a:t> und </a:t>
            </a:r>
            <a:r>
              <a:rPr lang="en-GB" dirty="0" err="1" smtClean="0"/>
              <a:t>wie</a:t>
            </a:r>
            <a:r>
              <a:rPr lang="en-GB" dirty="0" smtClean="0"/>
              <a:t> </a:t>
            </a:r>
            <a:r>
              <a:rPr lang="en-GB" dirty="0" err="1" smtClean="0"/>
              <a:t>Sie</a:t>
            </a:r>
            <a:r>
              <a:rPr lang="en-GB" dirty="0" smtClean="0"/>
              <a:t> </a:t>
            </a:r>
            <a:r>
              <a:rPr lang="en-GB" dirty="0" err="1" smtClean="0"/>
              <a:t>mit</a:t>
            </a:r>
            <a:r>
              <a:rPr lang="en-GB" dirty="0" smtClean="0"/>
              <a:t> den </a:t>
            </a:r>
            <a:r>
              <a:rPr lang="en-GB" dirty="0" err="1" smtClean="0"/>
              <a:t>Daten</a:t>
            </a:r>
            <a:r>
              <a:rPr lang="en-GB" dirty="0" smtClean="0"/>
              <a:t> </a:t>
            </a:r>
            <a:r>
              <a:rPr lang="en-GB" dirty="0" err="1" smtClean="0"/>
              <a:t>umgegangen</a:t>
            </a:r>
            <a:r>
              <a:rPr lang="en-GB" dirty="0" smtClean="0"/>
              <a:t> </a:t>
            </a:r>
            <a:r>
              <a:rPr lang="en-GB" dirty="0" err="1" smtClean="0"/>
              <a:t>sind</a:t>
            </a:r>
            <a:endParaRPr lang="en-GB" dirty="0" smtClean="0"/>
          </a:p>
        </p:txBody>
      </p:sp>
      <p:sp>
        <p:nvSpPr>
          <p:cNvPr id="6" name="TextBox 5"/>
          <p:cNvSpPr txBox="1">
            <a:spLocks noChangeArrowheads="1"/>
          </p:cNvSpPr>
          <p:nvPr/>
        </p:nvSpPr>
        <p:spPr bwMode="auto">
          <a:xfrm>
            <a:off x="0" y="6562725"/>
            <a:ext cx="2093913" cy="307975"/>
          </a:xfrm>
          <a:prstGeom prst="rect">
            <a:avLst/>
          </a:prstGeom>
          <a:noFill/>
          <a:ln w="9525">
            <a:noFill/>
            <a:miter lim="800000"/>
            <a:headEnd/>
            <a:tailEnd/>
          </a:ln>
        </p:spPr>
        <p:txBody>
          <a:bodyPr>
            <a:spAutoFit/>
          </a:bodyPr>
          <a:lstStyle/>
          <a:p>
            <a:pPr>
              <a:defRPr/>
            </a:pPr>
            <a:r>
              <a:rPr lang="en-AU" sz="1400" dirty="0">
                <a:solidFill>
                  <a:schemeClr val="accent2">
                    <a:lumMod val="75000"/>
                  </a:schemeClr>
                </a:solidFill>
                <a:latin typeface="+mn-lt"/>
              </a:rPr>
              <a:t>Source: Julian Higgins</a:t>
            </a:r>
          </a:p>
        </p:txBody>
      </p:sp>
      <p:grpSp>
        <p:nvGrpSpPr>
          <p:cNvPr id="34821" name="Group 6"/>
          <p:cNvGrpSpPr>
            <a:grpSpLocks/>
          </p:cNvGrpSpPr>
          <p:nvPr/>
        </p:nvGrpSpPr>
        <p:grpSpPr bwMode="auto">
          <a:xfrm>
            <a:off x="125413" y="5861050"/>
            <a:ext cx="6392862" cy="741363"/>
            <a:chOff x="1555576" y="5433242"/>
            <a:chExt cx="6393762" cy="741593"/>
          </a:xfrm>
        </p:grpSpPr>
        <p:pic>
          <p:nvPicPr>
            <p:cNvPr id="34822"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9" name="Text Box 8"/>
            <p:cNvSpPr txBox="1">
              <a:spLocks noChangeArrowheads="1"/>
            </p:cNvSpPr>
            <p:nvPr/>
          </p:nvSpPr>
          <p:spPr bwMode="auto">
            <a:xfrm>
              <a:off x="2016016" y="5660325"/>
              <a:ext cx="5933322"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16.3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20650" y="574675"/>
            <a:ext cx="8866188" cy="985838"/>
          </a:xfrm>
        </p:spPr>
        <p:txBody>
          <a:bodyPr/>
          <a:lstStyle/>
          <a:p>
            <a:pPr eaLnBrk="1" hangingPunct="1"/>
            <a:r>
              <a:rPr lang="en-AU" dirty="0" err="1" smtClean="0"/>
              <a:t>Beispiel</a:t>
            </a:r>
            <a:r>
              <a:rPr lang="en-AU" dirty="0" smtClean="0"/>
              <a:t>: </a:t>
            </a:r>
            <a:r>
              <a:rPr lang="en-AU" dirty="0" err="1" smtClean="0"/>
              <a:t>Schulung</a:t>
            </a:r>
            <a:r>
              <a:rPr lang="en-AU" dirty="0" smtClean="0"/>
              <a:t> </a:t>
            </a:r>
            <a:r>
              <a:rPr lang="en-AU" dirty="0" err="1" smtClean="0"/>
              <a:t>zur</a:t>
            </a:r>
            <a:r>
              <a:rPr lang="en-AU" dirty="0" smtClean="0"/>
              <a:t> </a:t>
            </a:r>
            <a:r>
              <a:rPr lang="en-AU" dirty="0" err="1" smtClean="0"/>
              <a:t>Prävention</a:t>
            </a:r>
            <a:r>
              <a:rPr lang="en-AU" dirty="0" smtClean="0"/>
              <a:t> von </a:t>
            </a:r>
            <a:r>
              <a:rPr lang="en-AU" dirty="0" err="1" smtClean="0"/>
              <a:t>Hundebissen</a:t>
            </a:r>
            <a:endParaRPr lang="en-AU" dirty="0" smtClean="0"/>
          </a:p>
        </p:txBody>
      </p:sp>
      <p:pic>
        <p:nvPicPr>
          <p:cNvPr id="35843" name="Picture 2"/>
          <p:cNvPicPr>
            <a:picLocks noChangeAspect="1" noChangeArrowheads="1"/>
          </p:cNvPicPr>
          <p:nvPr/>
        </p:nvPicPr>
        <p:blipFill>
          <a:blip r:embed="rId3" cstate="print"/>
          <a:srcRect/>
          <a:stretch>
            <a:fillRect/>
          </a:stretch>
        </p:blipFill>
        <p:spPr bwMode="auto">
          <a:xfrm>
            <a:off x="50800" y="1828800"/>
            <a:ext cx="9056688" cy="3643313"/>
          </a:xfrm>
          <a:prstGeom prst="rect">
            <a:avLst/>
          </a:prstGeom>
          <a:noFill/>
          <a:ln w="9525">
            <a:noFill/>
            <a:miter lim="800000"/>
            <a:headEnd/>
            <a:tailEnd/>
          </a:ln>
        </p:spPr>
      </p:pic>
      <p:sp>
        <p:nvSpPr>
          <p:cNvPr id="5" name="TextBox 4"/>
          <p:cNvSpPr txBox="1">
            <a:spLocks noChangeArrowheads="1"/>
          </p:cNvSpPr>
          <p:nvPr/>
        </p:nvSpPr>
        <p:spPr bwMode="auto">
          <a:xfrm>
            <a:off x="0" y="6149975"/>
            <a:ext cx="8897938" cy="692150"/>
          </a:xfrm>
          <a:prstGeom prst="rect">
            <a:avLst/>
          </a:prstGeom>
          <a:noFill/>
          <a:ln w="9525">
            <a:noFill/>
            <a:miter lim="800000"/>
            <a:headEnd/>
            <a:tailEnd/>
          </a:ln>
        </p:spPr>
        <p:txBody>
          <a:bodyPr>
            <a:spAutoFit/>
          </a:bodyPr>
          <a:lstStyle/>
          <a:p>
            <a:pPr>
              <a:defRPr/>
            </a:pPr>
            <a:r>
              <a:rPr lang="en-AU" sz="1300" dirty="0">
                <a:solidFill>
                  <a:schemeClr val="accent2">
                    <a:lumMod val="75000"/>
                  </a:schemeClr>
                </a:solidFill>
                <a:latin typeface="+mn-lt"/>
              </a:rPr>
              <a:t>Source: Craig Ramsay</a:t>
            </a:r>
          </a:p>
          <a:p>
            <a:pPr>
              <a:defRPr/>
            </a:pPr>
            <a:r>
              <a:rPr lang="en-AU" sz="1300" dirty="0" err="1">
                <a:solidFill>
                  <a:schemeClr val="accent2">
                    <a:lumMod val="75000"/>
                  </a:schemeClr>
                </a:solidFill>
                <a:latin typeface="+mn-lt"/>
              </a:rPr>
              <a:t>Duperrex</a:t>
            </a:r>
            <a:r>
              <a:rPr lang="en-AU" sz="1300" dirty="0">
                <a:solidFill>
                  <a:schemeClr val="accent2">
                    <a:lumMod val="75000"/>
                  </a:schemeClr>
                </a:solidFill>
                <a:latin typeface="+mn-lt"/>
              </a:rPr>
              <a:t> O, </a:t>
            </a:r>
            <a:r>
              <a:rPr lang="en-AU" sz="1300" dirty="0" err="1">
                <a:solidFill>
                  <a:schemeClr val="accent2">
                    <a:lumMod val="75000"/>
                  </a:schemeClr>
                </a:solidFill>
                <a:latin typeface="+mn-lt"/>
              </a:rPr>
              <a:t>Blackhall</a:t>
            </a:r>
            <a:r>
              <a:rPr lang="en-AU" sz="1300" dirty="0">
                <a:solidFill>
                  <a:schemeClr val="accent2">
                    <a:lumMod val="75000"/>
                  </a:schemeClr>
                </a:solidFill>
                <a:latin typeface="+mn-lt"/>
              </a:rPr>
              <a:t> K, </a:t>
            </a:r>
            <a:r>
              <a:rPr lang="en-AU" sz="1300" dirty="0" err="1">
                <a:solidFill>
                  <a:schemeClr val="accent2">
                    <a:lumMod val="75000"/>
                  </a:schemeClr>
                </a:solidFill>
                <a:latin typeface="+mn-lt"/>
              </a:rPr>
              <a:t>Burri</a:t>
            </a:r>
            <a:r>
              <a:rPr lang="en-AU" sz="1300" dirty="0">
                <a:solidFill>
                  <a:schemeClr val="accent2">
                    <a:lumMod val="75000"/>
                  </a:schemeClr>
                </a:solidFill>
                <a:latin typeface="+mn-lt"/>
              </a:rPr>
              <a:t> M, </a:t>
            </a:r>
            <a:r>
              <a:rPr lang="en-AU" sz="1300" dirty="0" err="1">
                <a:solidFill>
                  <a:schemeClr val="accent2">
                    <a:lumMod val="75000"/>
                  </a:schemeClr>
                </a:solidFill>
                <a:latin typeface="+mn-lt"/>
              </a:rPr>
              <a:t>Jeannot</a:t>
            </a:r>
            <a:r>
              <a:rPr lang="en-AU" sz="1300" dirty="0">
                <a:solidFill>
                  <a:schemeClr val="accent2">
                    <a:lumMod val="75000"/>
                  </a:schemeClr>
                </a:solidFill>
                <a:latin typeface="+mn-lt"/>
              </a:rPr>
              <a:t> E. Education of children and adolescents for the prevention of dog bite injuries. Cochrane Database of Systematic Reviews 2009, Issue 2. Art. No.: CD004726. DOI: 10.1002/14651858.CD004726.pub2.</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20650" y="704850"/>
            <a:ext cx="8866188" cy="855663"/>
          </a:xfrm>
        </p:spPr>
        <p:txBody>
          <a:bodyPr/>
          <a:lstStyle/>
          <a:p>
            <a:pPr eaLnBrk="1" hangingPunct="1"/>
            <a:r>
              <a:rPr lang="en-AU" smtClean="0"/>
              <a:t>Cross-over Studien</a:t>
            </a:r>
            <a:endParaRPr lang="en-US" smtClean="0"/>
          </a:p>
        </p:txBody>
      </p:sp>
      <p:sp>
        <p:nvSpPr>
          <p:cNvPr id="36867" name="Rectangle 3"/>
          <p:cNvSpPr>
            <a:spLocks noGrp="1" noChangeArrowheads="1"/>
          </p:cNvSpPr>
          <p:nvPr>
            <p:ph idx="1"/>
          </p:nvPr>
        </p:nvSpPr>
        <p:spPr>
          <a:xfrm>
            <a:off x="457200" y="1784350"/>
            <a:ext cx="8229600" cy="4130675"/>
          </a:xfrm>
        </p:spPr>
        <p:txBody>
          <a:bodyPr/>
          <a:lstStyle/>
          <a:p>
            <a:pPr eaLnBrk="1" hangingPunct="1"/>
            <a:r>
              <a:rPr lang="en-AU" dirty="0" err="1" smtClean="0"/>
              <a:t>Alle</a:t>
            </a:r>
            <a:r>
              <a:rPr lang="en-AU" dirty="0" smtClean="0"/>
              <a:t> </a:t>
            </a:r>
            <a:r>
              <a:rPr lang="en-AU" dirty="0" err="1" smtClean="0"/>
              <a:t>TeilnehmerInnen</a:t>
            </a:r>
            <a:r>
              <a:rPr lang="en-AU" dirty="0" smtClean="0"/>
              <a:t> </a:t>
            </a:r>
            <a:r>
              <a:rPr lang="en-AU" dirty="0" err="1" smtClean="0"/>
              <a:t>erhalten</a:t>
            </a:r>
            <a:r>
              <a:rPr lang="en-AU" dirty="0" smtClean="0"/>
              <a:t> </a:t>
            </a:r>
            <a:r>
              <a:rPr lang="en-AU" dirty="0" err="1" smtClean="0"/>
              <a:t>sowohl</a:t>
            </a:r>
            <a:r>
              <a:rPr lang="en-AU" dirty="0" smtClean="0"/>
              <a:t> Intervention </a:t>
            </a:r>
            <a:r>
              <a:rPr lang="en-AU" dirty="0" err="1" smtClean="0"/>
              <a:t>als</a:t>
            </a:r>
            <a:r>
              <a:rPr lang="en-AU" dirty="0" smtClean="0"/>
              <a:t> </a:t>
            </a:r>
            <a:r>
              <a:rPr lang="en-AU" dirty="0" err="1" smtClean="0"/>
              <a:t>auch</a:t>
            </a:r>
            <a:r>
              <a:rPr lang="en-AU" dirty="0" smtClean="0"/>
              <a:t> </a:t>
            </a:r>
            <a:r>
              <a:rPr lang="en-AU" dirty="0" err="1" smtClean="0"/>
              <a:t>Kontrolle</a:t>
            </a:r>
            <a:endParaRPr lang="en-AU" dirty="0" smtClean="0"/>
          </a:p>
          <a:p>
            <a:pPr lvl="1" eaLnBrk="1" hangingPunct="1">
              <a:buFont typeface="Arial" charset="0"/>
              <a:buChar char="•"/>
            </a:pPr>
            <a:r>
              <a:rPr lang="en-AU" dirty="0" err="1" smtClean="0"/>
              <a:t>Idealerweise</a:t>
            </a:r>
            <a:r>
              <a:rPr lang="en-AU" dirty="0" smtClean="0"/>
              <a:t> in </a:t>
            </a:r>
            <a:r>
              <a:rPr lang="en-AU" dirty="0" err="1" smtClean="0"/>
              <a:t>zufälliger</a:t>
            </a:r>
            <a:r>
              <a:rPr lang="en-AU" dirty="0" smtClean="0"/>
              <a:t> </a:t>
            </a:r>
            <a:r>
              <a:rPr lang="en-AU" dirty="0" err="1" smtClean="0"/>
              <a:t>Reihenfolge</a:t>
            </a:r>
            <a:endParaRPr lang="en-AU" dirty="0" smtClean="0"/>
          </a:p>
          <a:p>
            <a:pPr lvl="1" eaLnBrk="1" hangingPunct="1">
              <a:buFont typeface="Arial" charset="0"/>
              <a:buNone/>
            </a:pPr>
            <a:endParaRPr lang="en-AU" dirty="0" smtClean="0"/>
          </a:p>
          <a:p>
            <a:pPr eaLnBrk="1" hangingPunct="1"/>
            <a:r>
              <a:rPr lang="en-AU" dirty="0" err="1" smtClean="0"/>
              <a:t>Profitiert</a:t>
            </a:r>
            <a:r>
              <a:rPr lang="en-AU" dirty="0" smtClean="0"/>
              <a:t> von </a:t>
            </a:r>
            <a:r>
              <a:rPr lang="en-AU" dirty="0" err="1" smtClean="0"/>
              <a:t>Korrelation</a:t>
            </a:r>
            <a:endParaRPr lang="en-AU" dirty="0" smtClean="0"/>
          </a:p>
          <a:p>
            <a:pPr lvl="1" eaLnBrk="1" hangingPunct="1">
              <a:buFont typeface="Arial" charset="0"/>
              <a:buChar char="•"/>
            </a:pPr>
            <a:r>
              <a:rPr lang="en-AU" dirty="0" err="1" smtClean="0"/>
              <a:t>Eliminiert</a:t>
            </a:r>
            <a:r>
              <a:rPr lang="en-AU" dirty="0" smtClean="0"/>
              <a:t>  </a:t>
            </a:r>
            <a:r>
              <a:rPr lang="en-AU" dirty="0" err="1" smtClean="0"/>
              <a:t>Variabilität</a:t>
            </a:r>
            <a:r>
              <a:rPr lang="en-AU" dirty="0" smtClean="0"/>
              <a:t> </a:t>
            </a:r>
            <a:r>
              <a:rPr lang="en-AU" dirty="0" err="1" smtClean="0"/>
              <a:t>zwischen</a:t>
            </a:r>
            <a:r>
              <a:rPr lang="en-AU" dirty="0" smtClean="0"/>
              <a:t> </a:t>
            </a:r>
            <a:r>
              <a:rPr lang="en-AU" dirty="0" err="1" smtClean="0"/>
              <a:t>TeilnehmerInnen</a:t>
            </a:r>
            <a:endParaRPr lang="en-AU" dirty="0" smtClean="0"/>
          </a:p>
          <a:p>
            <a:pPr lvl="1" eaLnBrk="1" hangingPunct="1">
              <a:buFont typeface="Arial" charset="0"/>
              <a:buChar char="•"/>
            </a:pPr>
            <a:r>
              <a:rPr lang="en-AU" dirty="0" err="1" smtClean="0"/>
              <a:t>Weniger</a:t>
            </a:r>
            <a:r>
              <a:rPr lang="en-AU" dirty="0" smtClean="0"/>
              <a:t> </a:t>
            </a:r>
            <a:r>
              <a:rPr lang="en-AU" dirty="0" err="1" smtClean="0"/>
              <a:t>Teilnehmer</a:t>
            </a:r>
            <a:r>
              <a:rPr lang="en-AU" dirty="0" smtClean="0"/>
              <a:t> </a:t>
            </a:r>
            <a:r>
              <a:rPr lang="en-AU" dirty="0" err="1" smtClean="0"/>
              <a:t>erforderlich</a:t>
            </a:r>
            <a:r>
              <a:rPr lang="en-AU" dirty="0" smtClean="0"/>
              <a:t>, um </a:t>
            </a:r>
            <a:r>
              <a:rPr lang="en-AU" dirty="0" err="1" smtClean="0"/>
              <a:t>gewünschte</a:t>
            </a:r>
            <a:r>
              <a:rPr lang="en-AU" dirty="0" smtClean="0"/>
              <a:t> Power </a:t>
            </a:r>
            <a:r>
              <a:rPr lang="en-AU" dirty="0" err="1" smtClean="0"/>
              <a:t>zu</a:t>
            </a:r>
            <a:r>
              <a:rPr lang="en-AU" dirty="0" smtClean="0"/>
              <a:t> </a:t>
            </a:r>
            <a:r>
              <a:rPr lang="en-AU" dirty="0" err="1" smtClean="0"/>
              <a:t>erreichen</a:t>
            </a:r>
            <a:endParaRPr lang="en-AU"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51"/>
          <p:cNvSpPr>
            <a:spLocks noGrp="1" noChangeArrowheads="1"/>
          </p:cNvSpPr>
          <p:nvPr>
            <p:ph type="title"/>
          </p:nvPr>
        </p:nvSpPr>
        <p:spPr>
          <a:xfrm>
            <a:off x="222250" y="678525"/>
            <a:ext cx="8699500" cy="809625"/>
          </a:xfrm>
        </p:spPr>
        <p:txBody>
          <a:bodyPr/>
          <a:lstStyle/>
          <a:p>
            <a:pPr eaLnBrk="1" hangingPunct="1"/>
            <a:r>
              <a:rPr lang="en-US" dirty="0" smtClean="0"/>
              <a:t>Cross-over </a:t>
            </a:r>
            <a:r>
              <a:rPr lang="en-US" dirty="0" err="1" smtClean="0"/>
              <a:t>Studien</a:t>
            </a:r>
            <a:endParaRPr lang="en-US" dirty="0" smtClean="0"/>
          </a:p>
        </p:txBody>
      </p:sp>
      <p:grpSp>
        <p:nvGrpSpPr>
          <p:cNvPr id="37891" name="Group 52"/>
          <p:cNvGrpSpPr>
            <a:grpSpLocks/>
          </p:cNvGrpSpPr>
          <p:nvPr/>
        </p:nvGrpSpPr>
        <p:grpSpPr bwMode="auto">
          <a:xfrm>
            <a:off x="0" y="1528763"/>
            <a:ext cx="8816975" cy="1722437"/>
            <a:chOff x="0" y="870"/>
            <a:chExt cx="5554" cy="1085"/>
          </a:xfrm>
        </p:grpSpPr>
        <p:sp>
          <p:nvSpPr>
            <p:cNvPr id="594948" name="Oval 4"/>
            <p:cNvSpPr>
              <a:spLocks noChangeArrowheads="1"/>
            </p:cNvSpPr>
            <p:nvPr/>
          </p:nvSpPr>
          <p:spPr bwMode="blackWhite">
            <a:xfrm>
              <a:off x="878" y="1305"/>
              <a:ext cx="238" cy="238"/>
            </a:xfrm>
            <a:prstGeom prst="ellipse">
              <a:avLst/>
            </a:prstGeom>
            <a:solidFill>
              <a:schemeClr val="accent1"/>
            </a:solidFill>
            <a:ln w="9525">
              <a:solidFill>
                <a:schemeClr val="tx1"/>
              </a:solidFill>
              <a:round/>
              <a:headEnd/>
              <a:tailEnd/>
            </a:ln>
            <a:effectLst/>
          </p:spPr>
          <p:txBody>
            <a:bodyPr wrap="none" anchor="ctr"/>
            <a:lstStyle/>
            <a:p>
              <a:pPr>
                <a:defRPr/>
              </a:pPr>
              <a:endParaRPr lang="en-AU" sz="2200">
                <a:latin typeface="+mn-lt"/>
              </a:endParaRPr>
            </a:p>
          </p:txBody>
        </p:sp>
        <p:sp>
          <p:nvSpPr>
            <p:cNvPr id="594949" name="Text Box 5"/>
            <p:cNvSpPr txBox="1">
              <a:spLocks noChangeArrowheads="1"/>
            </p:cNvSpPr>
            <p:nvPr/>
          </p:nvSpPr>
          <p:spPr bwMode="blackWhite">
            <a:xfrm>
              <a:off x="1707" y="906"/>
              <a:ext cx="1024" cy="271"/>
            </a:xfrm>
            <a:prstGeom prst="rect">
              <a:avLst/>
            </a:prstGeom>
            <a:solidFill>
              <a:schemeClr val="tx2"/>
            </a:solidFill>
            <a:ln w="9525">
              <a:solidFill>
                <a:schemeClr val="tx1"/>
              </a:solidFill>
              <a:miter lim="800000"/>
              <a:headEnd/>
              <a:tailEnd/>
            </a:ln>
            <a:effectLst/>
          </p:spPr>
          <p:txBody>
            <a:bodyPr>
              <a:spAutoFit/>
            </a:bodyPr>
            <a:lstStyle/>
            <a:p>
              <a:pPr algn="ctr">
                <a:spcBef>
                  <a:spcPct val="50000"/>
                </a:spcBef>
                <a:defRPr/>
              </a:pPr>
              <a:r>
                <a:rPr lang="en-GB" sz="2200" dirty="0">
                  <a:solidFill>
                    <a:schemeClr val="bg2"/>
                  </a:solidFill>
                  <a:latin typeface="+mn-lt"/>
                </a:rPr>
                <a:t>Intervention</a:t>
              </a:r>
              <a:endParaRPr lang="en-GB" sz="2200" dirty="0">
                <a:latin typeface="+mn-lt"/>
              </a:endParaRPr>
            </a:p>
          </p:txBody>
        </p:sp>
        <p:sp>
          <p:nvSpPr>
            <p:cNvPr id="594950" name="Text Box 6"/>
            <p:cNvSpPr txBox="1">
              <a:spLocks noChangeArrowheads="1"/>
            </p:cNvSpPr>
            <p:nvPr/>
          </p:nvSpPr>
          <p:spPr bwMode="blackWhite">
            <a:xfrm>
              <a:off x="1696" y="1668"/>
              <a:ext cx="992" cy="271"/>
            </a:xfrm>
            <a:prstGeom prst="rect">
              <a:avLst/>
            </a:prstGeom>
            <a:solidFill>
              <a:schemeClr val="tx2"/>
            </a:solidFill>
            <a:ln w="9525">
              <a:solidFill>
                <a:schemeClr val="tx1"/>
              </a:solidFill>
              <a:miter lim="800000"/>
              <a:headEnd/>
              <a:tailEnd/>
            </a:ln>
            <a:effectLst/>
          </p:spPr>
          <p:txBody>
            <a:bodyPr>
              <a:spAutoFit/>
            </a:bodyPr>
            <a:lstStyle/>
            <a:p>
              <a:pPr algn="ctr">
                <a:spcBef>
                  <a:spcPct val="50000"/>
                </a:spcBef>
                <a:defRPr/>
              </a:pPr>
              <a:r>
                <a:rPr lang="en-GB" sz="2200" dirty="0" err="1">
                  <a:solidFill>
                    <a:schemeClr val="bg2"/>
                  </a:solidFill>
                  <a:latin typeface="+mn-lt"/>
                </a:rPr>
                <a:t>Kontrolle</a:t>
              </a:r>
              <a:endParaRPr lang="en-GB" sz="2200" dirty="0">
                <a:latin typeface="+mn-lt"/>
              </a:endParaRPr>
            </a:p>
          </p:txBody>
        </p:sp>
        <p:sp>
          <p:nvSpPr>
            <p:cNvPr id="594951" name="Line 7"/>
            <p:cNvSpPr>
              <a:spLocks noChangeShapeType="1"/>
            </p:cNvSpPr>
            <p:nvPr/>
          </p:nvSpPr>
          <p:spPr bwMode="blackWhite">
            <a:xfrm flipV="1">
              <a:off x="2722" y="1011"/>
              <a:ext cx="2090" cy="2"/>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52" name="Line 8"/>
            <p:cNvSpPr>
              <a:spLocks noChangeShapeType="1"/>
            </p:cNvSpPr>
            <p:nvPr/>
          </p:nvSpPr>
          <p:spPr bwMode="blackWhite">
            <a:xfrm flipV="1">
              <a:off x="2689" y="1799"/>
              <a:ext cx="2105" cy="1"/>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53" name="Line 9"/>
            <p:cNvSpPr>
              <a:spLocks noChangeShapeType="1"/>
            </p:cNvSpPr>
            <p:nvPr/>
          </p:nvSpPr>
          <p:spPr bwMode="blackWhite">
            <a:xfrm flipV="1">
              <a:off x="1081" y="1038"/>
              <a:ext cx="625" cy="279"/>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54" name="Line 10"/>
            <p:cNvSpPr>
              <a:spLocks noChangeShapeType="1"/>
            </p:cNvSpPr>
            <p:nvPr/>
          </p:nvSpPr>
          <p:spPr bwMode="blackWhite">
            <a:xfrm>
              <a:off x="1097" y="1465"/>
              <a:ext cx="601" cy="336"/>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55" name="Text Box 11"/>
            <p:cNvSpPr txBox="1">
              <a:spLocks noChangeArrowheads="1"/>
            </p:cNvSpPr>
            <p:nvPr/>
          </p:nvSpPr>
          <p:spPr bwMode="blackWhite">
            <a:xfrm>
              <a:off x="4747" y="904"/>
              <a:ext cx="807" cy="271"/>
            </a:xfrm>
            <a:prstGeom prst="rect">
              <a:avLst/>
            </a:prstGeom>
            <a:solidFill>
              <a:schemeClr val="bg2"/>
            </a:solidFill>
            <a:ln w="9525">
              <a:solidFill>
                <a:schemeClr val="tx1"/>
              </a:solidFill>
              <a:miter lim="800000"/>
              <a:headEnd/>
              <a:tailEnd/>
            </a:ln>
            <a:effectLst/>
          </p:spPr>
          <p:txBody>
            <a:bodyPr>
              <a:spAutoFit/>
            </a:bodyPr>
            <a:lstStyle/>
            <a:p>
              <a:pPr algn="ctr">
                <a:spcBef>
                  <a:spcPct val="50000"/>
                </a:spcBef>
                <a:defRPr/>
              </a:pPr>
              <a:r>
                <a:rPr lang="en-GB" sz="2200" dirty="0" err="1" smtClean="0">
                  <a:solidFill>
                    <a:schemeClr val="tx2"/>
                  </a:solidFill>
                  <a:latin typeface="+mn-lt"/>
                </a:rPr>
                <a:t>Endpunkt</a:t>
              </a:r>
              <a:endParaRPr lang="en-GB" sz="2200" dirty="0">
                <a:latin typeface="+mn-lt"/>
              </a:endParaRPr>
            </a:p>
          </p:txBody>
        </p:sp>
        <p:sp>
          <p:nvSpPr>
            <p:cNvPr id="594956" name="Text Box 12"/>
            <p:cNvSpPr txBox="1">
              <a:spLocks noChangeArrowheads="1"/>
            </p:cNvSpPr>
            <p:nvPr/>
          </p:nvSpPr>
          <p:spPr bwMode="blackWhite">
            <a:xfrm>
              <a:off x="4668" y="1684"/>
              <a:ext cx="869" cy="271"/>
            </a:xfrm>
            <a:prstGeom prst="rect">
              <a:avLst/>
            </a:prstGeom>
            <a:solidFill>
              <a:schemeClr val="bg2"/>
            </a:solidFill>
            <a:ln w="9525">
              <a:solidFill>
                <a:schemeClr val="tx1"/>
              </a:solidFill>
              <a:miter lim="800000"/>
              <a:headEnd/>
              <a:tailEnd/>
            </a:ln>
            <a:effectLst/>
          </p:spPr>
          <p:txBody>
            <a:bodyPr wrap="square">
              <a:spAutoFit/>
            </a:bodyPr>
            <a:lstStyle/>
            <a:p>
              <a:pPr algn="ctr">
                <a:spcBef>
                  <a:spcPct val="50000"/>
                </a:spcBef>
                <a:defRPr/>
              </a:pPr>
              <a:r>
                <a:rPr lang="en-GB" sz="2200" dirty="0" err="1">
                  <a:solidFill>
                    <a:schemeClr val="tx2"/>
                  </a:solidFill>
                  <a:latin typeface="+mn-lt"/>
                </a:rPr>
                <a:t>Endpunkt</a:t>
              </a:r>
            </a:p>
          </p:txBody>
        </p:sp>
        <p:sp>
          <p:nvSpPr>
            <p:cNvPr id="594957" name="Text Box 13"/>
            <p:cNvSpPr txBox="1">
              <a:spLocks noChangeArrowheads="1"/>
            </p:cNvSpPr>
            <p:nvPr/>
          </p:nvSpPr>
          <p:spPr bwMode="blackWhite">
            <a:xfrm>
              <a:off x="0" y="1546"/>
              <a:ext cx="1373" cy="271"/>
            </a:xfrm>
            <a:prstGeom prst="rect">
              <a:avLst/>
            </a:prstGeom>
            <a:noFill/>
            <a:ln w="9525">
              <a:noFill/>
              <a:miter lim="800000"/>
              <a:headEnd/>
              <a:tailEnd/>
            </a:ln>
            <a:effectLst/>
          </p:spPr>
          <p:txBody>
            <a:bodyPr>
              <a:spAutoFit/>
            </a:bodyPr>
            <a:lstStyle/>
            <a:p>
              <a:pPr>
                <a:spcBef>
                  <a:spcPct val="50000"/>
                </a:spcBef>
                <a:defRPr/>
              </a:pPr>
              <a:r>
                <a:rPr lang="en-GB" sz="2200" dirty="0" err="1">
                  <a:latin typeface="+mn-lt"/>
                </a:rPr>
                <a:t>Randomisierung</a:t>
              </a:r>
              <a:endParaRPr lang="en-GB" sz="2200" dirty="0">
                <a:latin typeface="+mn-lt"/>
              </a:endParaRPr>
            </a:p>
          </p:txBody>
        </p:sp>
        <p:sp>
          <p:nvSpPr>
            <p:cNvPr id="594958" name="Text Box 14"/>
            <p:cNvSpPr txBox="1">
              <a:spLocks noChangeArrowheads="1"/>
            </p:cNvSpPr>
            <p:nvPr/>
          </p:nvSpPr>
          <p:spPr bwMode="auto">
            <a:xfrm>
              <a:off x="136" y="870"/>
              <a:ext cx="1331" cy="271"/>
            </a:xfrm>
            <a:prstGeom prst="rect">
              <a:avLst/>
            </a:prstGeom>
            <a:noFill/>
            <a:ln w="9525">
              <a:noFill/>
              <a:miter lim="800000"/>
              <a:headEnd/>
              <a:tailEnd/>
            </a:ln>
            <a:effectLst/>
          </p:spPr>
          <p:txBody>
            <a:bodyPr>
              <a:spAutoFit/>
            </a:bodyPr>
            <a:lstStyle/>
            <a:p>
              <a:pPr>
                <a:spcBef>
                  <a:spcPct val="50000"/>
                </a:spcBef>
                <a:defRPr/>
              </a:pPr>
              <a:r>
                <a:rPr lang="en-US" sz="2200" b="1" dirty="0">
                  <a:solidFill>
                    <a:schemeClr val="accent1"/>
                  </a:solidFill>
                  <a:latin typeface="+mn-lt"/>
                </a:rPr>
                <a:t>Parallel-</a:t>
              </a:r>
              <a:r>
                <a:rPr lang="en-US" sz="2200" b="1" dirty="0" err="1">
                  <a:solidFill>
                    <a:schemeClr val="accent1"/>
                  </a:solidFill>
                  <a:latin typeface="+mn-lt"/>
                </a:rPr>
                <a:t>Gruppe</a:t>
              </a:r>
              <a:endParaRPr lang="en-US" sz="2200" b="1" dirty="0">
                <a:latin typeface="+mn-lt"/>
              </a:endParaRPr>
            </a:p>
          </p:txBody>
        </p:sp>
      </p:grpSp>
      <p:grpSp>
        <p:nvGrpSpPr>
          <p:cNvPr id="37892" name="Group 15"/>
          <p:cNvGrpSpPr>
            <a:grpSpLocks/>
          </p:cNvGrpSpPr>
          <p:nvPr/>
        </p:nvGrpSpPr>
        <p:grpSpPr bwMode="auto">
          <a:xfrm>
            <a:off x="5737225" y="4043363"/>
            <a:ext cx="3067050" cy="1677987"/>
            <a:chOff x="3494" y="2390"/>
            <a:chExt cx="1932" cy="1057"/>
          </a:xfrm>
        </p:grpSpPr>
        <p:sp>
          <p:nvSpPr>
            <p:cNvPr id="594962" name="Text Box 18"/>
            <p:cNvSpPr txBox="1">
              <a:spLocks noChangeArrowheads="1"/>
            </p:cNvSpPr>
            <p:nvPr/>
          </p:nvSpPr>
          <p:spPr bwMode="blackWhite">
            <a:xfrm>
              <a:off x="3628" y="3164"/>
              <a:ext cx="791" cy="271"/>
            </a:xfrm>
            <a:prstGeom prst="rect">
              <a:avLst/>
            </a:prstGeom>
            <a:solidFill>
              <a:schemeClr val="tx2"/>
            </a:solidFill>
            <a:ln w="9525">
              <a:solidFill>
                <a:schemeClr val="tx1"/>
              </a:solidFill>
              <a:miter lim="800000"/>
              <a:headEnd/>
              <a:tailEnd/>
            </a:ln>
            <a:effectLst/>
          </p:spPr>
          <p:txBody>
            <a:bodyPr wrap="square">
              <a:spAutoFit/>
            </a:bodyPr>
            <a:lstStyle/>
            <a:p>
              <a:pPr algn="ctr">
                <a:spcBef>
                  <a:spcPct val="50000"/>
                </a:spcBef>
                <a:defRPr/>
              </a:pPr>
              <a:r>
                <a:rPr lang="en-GB" sz="2200" dirty="0" err="1">
                  <a:solidFill>
                    <a:schemeClr val="bg2"/>
                  </a:solidFill>
                  <a:latin typeface="+mn-lt"/>
                </a:rPr>
                <a:t>Kontrolle</a:t>
              </a:r>
              <a:endParaRPr lang="en-GB" sz="2200" dirty="0">
                <a:latin typeface="+mn-lt"/>
              </a:endParaRPr>
            </a:p>
          </p:txBody>
        </p:sp>
        <p:sp>
          <p:nvSpPr>
            <p:cNvPr id="594964" name="Line 20"/>
            <p:cNvSpPr>
              <a:spLocks noChangeShapeType="1"/>
            </p:cNvSpPr>
            <p:nvPr/>
          </p:nvSpPr>
          <p:spPr bwMode="blackWhite">
            <a:xfrm flipV="1">
              <a:off x="4499" y="2514"/>
              <a:ext cx="193" cy="0"/>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65" name="Line 21"/>
            <p:cNvSpPr>
              <a:spLocks noChangeShapeType="1"/>
            </p:cNvSpPr>
            <p:nvPr/>
          </p:nvSpPr>
          <p:spPr bwMode="blackWhite">
            <a:xfrm>
              <a:off x="4342" y="3291"/>
              <a:ext cx="350" cy="3"/>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60" name="Text Box 16"/>
            <p:cNvSpPr txBox="1">
              <a:spLocks noChangeArrowheads="1"/>
            </p:cNvSpPr>
            <p:nvPr/>
          </p:nvSpPr>
          <p:spPr bwMode="blackWhite">
            <a:xfrm>
              <a:off x="4565" y="2396"/>
              <a:ext cx="861" cy="271"/>
            </a:xfrm>
            <a:prstGeom prst="rect">
              <a:avLst/>
            </a:prstGeom>
            <a:solidFill>
              <a:schemeClr val="bg2"/>
            </a:solidFill>
            <a:ln w="9525">
              <a:solidFill>
                <a:schemeClr val="tx1"/>
              </a:solidFill>
              <a:miter lim="800000"/>
              <a:headEnd/>
              <a:tailEnd/>
            </a:ln>
            <a:effectLst/>
          </p:spPr>
          <p:txBody>
            <a:bodyPr wrap="square">
              <a:spAutoFit/>
            </a:bodyPr>
            <a:lstStyle/>
            <a:p>
              <a:pPr algn="ctr">
                <a:spcBef>
                  <a:spcPct val="50000"/>
                </a:spcBef>
                <a:defRPr/>
              </a:pPr>
              <a:r>
                <a:rPr lang="en-GB" sz="2200" dirty="0" err="1" smtClean="0">
                  <a:solidFill>
                    <a:schemeClr val="tx2"/>
                  </a:solidFill>
                  <a:latin typeface="+mn-lt"/>
                </a:rPr>
                <a:t>Endpunkt</a:t>
              </a:r>
              <a:endParaRPr lang="en-GB" sz="2200" dirty="0">
                <a:latin typeface="+mn-lt"/>
              </a:endParaRPr>
            </a:p>
          </p:txBody>
        </p:sp>
        <p:sp>
          <p:nvSpPr>
            <p:cNvPr id="594961" name="Text Box 17"/>
            <p:cNvSpPr txBox="1">
              <a:spLocks noChangeArrowheads="1"/>
            </p:cNvSpPr>
            <p:nvPr/>
          </p:nvSpPr>
          <p:spPr bwMode="blackWhite">
            <a:xfrm>
              <a:off x="4591" y="3176"/>
              <a:ext cx="834" cy="271"/>
            </a:xfrm>
            <a:prstGeom prst="rect">
              <a:avLst/>
            </a:prstGeom>
            <a:solidFill>
              <a:schemeClr val="bg2"/>
            </a:solidFill>
            <a:ln w="9525">
              <a:solidFill>
                <a:schemeClr val="tx1"/>
              </a:solidFill>
              <a:miter lim="800000"/>
              <a:headEnd/>
              <a:tailEnd/>
            </a:ln>
            <a:effectLst/>
          </p:spPr>
          <p:txBody>
            <a:bodyPr wrap="square">
              <a:spAutoFit/>
            </a:bodyPr>
            <a:lstStyle/>
            <a:p>
              <a:pPr algn="ctr">
                <a:spcBef>
                  <a:spcPct val="50000"/>
                </a:spcBef>
                <a:defRPr/>
              </a:pPr>
              <a:r>
                <a:rPr lang="en-GB" sz="2200" dirty="0" err="1" smtClean="0">
                  <a:solidFill>
                    <a:schemeClr val="tx2"/>
                  </a:solidFill>
                  <a:latin typeface="+mn-lt"/>
                </a:rPr>
                <a:t>Endpunkt</a:t>
              </a:r>
              <a:endParaRPr lang="en-GB" sz="2200" dirty="0">
                <a:latin typeface="+mn-lt"/>
              </a:endParaRPr>
            </a:p>
          </p:txBody>
        </p:sp>
        <p:sp>
          <p:nvSpPr>
            <p:cNvPr id="594963" name="Text Box 19"/>
            <p:cNvSpPr txBox="1">
              <a:spLocks noChangeArrowheads="1"/>
            </p:cNvSpPr>
            <p:nvPr/>
          </p:nvSpPr>
          <p:spPr bwMode="blackWhite">
            <a:xfrm>
              <a:off x="3494" y="2390"/>
              <a:ext cx="1022" cy="271"/>
            </a:xfrm>
            <a:prstGeom prst="rect">
              <a:avLst/>
            </a:prstGeom>
            <a:solidFill>
              <a:schemeClr val="tx2"/>
            </a:solidFill>
            <a:ln w="9525">
              <a:solidFill>
                <a:schemeClr val="tx1"/>
              </a:solidFill>
              <a:miter lim="800000"/>
              <a:headEnd/>
              <a:tailEnd/>
            </a:ln>
            <a:effectLst/>
          </p:spPr>
          <p:txBody>
            <a:bodyPr>
              <a:spAutoFit/>
            </a:bodyPr>
            <a:lstStyle/>
            <a:p>
              <a:pPr algn="ctr">
                <a:spcBef>
                  <a:spcPct val="50000"/>
                </a:spcBef>
                <a:defRPr/>
              </a:pPr>
              <a:r>
                <a:rPr lang="en-GB" sz="2200" dirty="0">
                  <a:solidFill>
                    <a:schemeClr val="bg2"/>
                  </a:solidFill>
                  <a:latin typeface="+mn-lt"/>
                </a:rPr>
                <a:t>Intervention</a:t>
              </a:r>
              <a:endParaRPr lang="en-GB" sz="2200" dirty="0">
                <a:latin typeface="+mn-lt"/>
              </a:endParaRPr>
            </a:p>
          </p:txBody>
        </p:sp>
      </p:grpSp>
      <p:grpSp>
        <p:nvGrpSpPr>
          <p:cNvPr id="37893" name="Group 49"/>
          <p:cNvGrpSpPr>
            <a:grpSpLocks/>
          </p:cNvGrpSpPr>
          <p:nvPr/>
        </p:nvGrpSpPr>
        <p:grpSpPr bwMode="auto">
          <a:xfrm>
            <a:off x="85725" y="4056063"/>
            <a:ext cx="5465763" cy="1639887"/>
            <a:chOff x="54" y="2462"/>
            <a:chExt cx="3443" cy="1033"/>
          </a:xfrm>
        </p:grpSpPr>
        <p:grpSp>
          <p:nvGrpSpPr>
            <p:cNvPr id="37899" name="Group 48"/>
            <p:cNvGrpSpPr>
              <a:grpSpLocks/>
            </p:cNvGrpSpPr>
            <p:nvPr/>
          </p:nvGrpSpPr>
          <p:grpSpPr bwMode="auto">
            <a:xfrm>
              <a:off x="54" y="2462"/>
              <a:ext cx="3443" cy="1033"/>
              <a:chOff x="54" y="2462"/>
              <a:chExt cx="3443" cy="1033"/>
            </a:xfrm>
          </p:grpSpPr>
          <p:sp>
            <p:nvSpPr>
              <p:cNvPr id="594980" name="Line 36"/>
              <p:cNvSpPr>
                <a:spLocks noChangeShapeType="1"/>
              </p:cNvSpPr>
              <p:nvPr/>
            </p:nvSpPr>
            <p:spPr bwMode="blackWhite">
              <a:xfrm>
                <a:off x="2219" y="3345"/>
                <a:ext cx="494" cy="0"/>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79" name="Line 35"/>
              <p:cNvSpPr>
                <a:spLocks noChangeShapeType="1"/>
              </p:cNvSpPr>
              <p:nvPr/>
            </p:nvSpPr>
            <p:spPr bwMode="blackWhite">
              <a:xfrm flipV="1">
                <a:off x="2513" y="2576"/>
                <a:ext cx="284" cy="0"/>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grpSp>
            <p:nvGrpSpPr>
              <p:cNvPr id="37903" name="Group 47"/>
              <p:cNvGrpSpPr>
                <a:grpSpLocks/>
              </p:cNvGrpSpPr>
              <p:nvPr/>
            </p:nvGrpSpPr>
            <p:grpSpPr bwMode="auto">
              <a:xfrm>
                <a:off x="54" y="2462"/>
                <a:ext cx="2459" cy="1033"/>
                <a:chOff x="54" y="2462"/>
                <a:chExt cx="2459" cy="1033"/>
              </a:xfrm>
            </p:grpSpPr>
            <p:sp>
              <p:nvSpPr>
                <p:cNvPr id="594975" name="Line 31"/>
                <p:cNvSpPr>
                  <a:spLocks noChangeShapeType="1"/>
                </p:cNvSpPr>
                <p:nvPr/>
              </p:nvSpPr>
              <p:spPr bwMode="blackWhite">
                <a:xfrm flipV="1">
                  <a:off x="968" y="2594"/>
                  <a:ext cx="625" cy="279"/>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72" name="Oval 28"/>
                <p:cNvSpPr>
                  <a:spLocks noChangeArrowheads="1"/>
                </p:cNvSpPr>
                <p:nvPr/>
              </p:nvSpPr>
              <p:spPr bwMode="blackWhite">
                <a:xfrm>
                  <a:off x="755" y="2816"/>
                  <a:ext cx="238" cy="238"/>
                </a:xfrm>
                <a:prstGeom prst="ellipse">
                  <a:avLst/>
                </a:prstGeom>
                <a:solidFill>
                  <a:schemeClr val="accent1"/>
                </a:solidFill>
                <a:ln w="9525">
                  <a:solidFill>
                    <a:schemeClr val="tx1"/>
                  </a:solidFill>
                  <a:round/>
                  <a:headEnd/>
                  <a:tailEnd/>
                </a:ln>
                <a:effectLst/>
              </p:spPr>
              <p:txBody>
                <a:bodyPr wrap="none" anchor="ctr"/>
                <a:lstStyle/>
                <a:p>
                  <a:pPr>
                    <a:defRPr/>
                  </a:pPr>
                  <a:endParaRPr lang="en-AU" sz="2200">
                    <a:latin typeface="+mn-lt"/>
                  </a:endParaRPr>
                </a:p>
              </p:txBody>
            </p:sp>
            <p:sp>
              <p:nvSpPr>
                <p:cNvPr id="594973" name="Text Box 29"/>
                <p:cNvSpPr txBox="1">
                  <a:spLocks noChangeArrowheads="1"/>
                </p:cNvSpPr>
                <p:nvPr/>
              </p:nvSpPr>
              <p:spPr bwMode="blackWhite">
                <a:xfrm>
                  <a:off x="1500" y="2462"/>
                  <a:ext cx="1013" cy="271"/>
                </a:xfrm>
                <a:prstGeom prst="rect">
                  <a:avLst/>
                </a:prstGeom>
                <a:solidFill>
                  <a:schemeClr val="tx2"/>
                </a:solidFill>
                <a:ln w="9525">
                  <a:solidFill>
                    <a:schemeClr val="tx1"/>
                  </a:solidFill>
                  <a:miter lim="800000"/>
                  <a:headEnd/>
                  <a:tailEnd/>
                </a:ln>
                <a:effectLst/>
              </p:spPr>
              <p:txBody>
                <a:bodyPr>
                  <a:spAutoFit/>
                </a:bodyPr>
                <a:lstStyle/>
                <a:p>
                  <a:pPr algn="ctr">
                    <a:spcBef>
                      <a:spcPct val="50000"/>
                    </a:spcBef>
                    <a:defRPr/>
                  </a:pPr>
                  <a:r>
                    <a:rPr lang="en-GB" sz="2200" dirty="0">
                      <a:solidFill>
                        <a:schemeClr val="bg2"/>
                      </a:solidFill>
                      <a:latin typeface="+mn-lt"/>
                    </a:rPr>
                    <a:t>Intervention</a:t>
                  </a:r>
                  <a:endParaRPr lang="en-GB" sz="2200" dirty="0">
                    <a:latin typeface="+mn-lt"/>
                  </a:endParaRPr>
                </a:p>
              </p:txBody>
            </p:sp>
            <p:sp>
              <p:nvSpPr>
                <p:cNvPr id="594974" name="Text Box 30"/>
                <p:cNvSpPr txBox="1">
                  <a:spLocks noChangeArrowheads="1"/>
                </p:cNvSpPr>
                <p:nvPr/>
              </p:nvSpPr>
              <p:spPr bwMode="blackWhite">
                <a:xfrm>
                  <a:off x="1583" y="3224"/>
                  <a:ext cx="821" cy="271"/>
                </a:xfrm>
                <a:prstGeom prst="rect">
                  <a:avLst/>
                </a:prstGeom>
                <a:solidFill>
                  <a:schemeClr val="tx2"/>
                </a:solidFill>
                <a:ln w="9525">
                  <a:solidFill>
                    <a:schemeClr val="tx1"/>
                  </a:solidFill>
                  <a:miter lim="800000"/>
                  <a:headEnd/>
                  <a:tailEnd/>
                </a:ln>
                <a:effectLst/>
              </p:spPr>
              <p:txBody>
                <a:bodyPr>
                  <a:spAutoFit/>
                </a:bodyPr>
                <a:lstStyle/>
                <a:p>
                  <a:pPr algn="ctr">
                    <a:spcBef>
                      <a:spcPct val="50000"/>
                    </a:spcBef>
                    <a:defRPr/>
                  </a:pPr>
                  <a:r>
                    <a:rPr lang="en-GB" sz="2200" dirty="0" err="1">
                      <a:solidFill>
                        <a:schemeClr val="bg2"/>
                      </a:solidFill>
                      <a:latin typeface="+mn-lt"/>
                    </a:rPr>
                    <a:t>Kontrolle</a:t>
                  </a:r>
                  <a:endParaRPr lang="en-GB" sz="2200" dirty="0">
                    <a:latin typeface="+mn-lt"/>
                  </a:endParaRPr>
                </a:p>
              </p:txBody>
            </p:sp>
            <p:sp>
              <p:nvSpPr>
                <p:cNvPr id="594976" name="Line 32"/>
                <p:cNvSpPr>
                  <a:spLocks noChangeShapeType="1"/>
                </p:cNvSpPr>
                <p:nvPr/>
              </p:nvSpPr>
              <p:spPr bwMode="blackWhite">
                <a:xfrm>
                  <a:off x="984" y="3021"/>
                  <a:ext cx="601" cy="336"/>
                </a:xfrm>
                <a:prstGeom prst="line">
                  <a:avLst/>
                </a:prstGeom>
                <a:noFill/>
                <a:ln w="9525">
                  <a:solidFill>
                    <a:schemeClr val="tx1"/>
                  </a:solidFill>
                  <a:round/>
                  <a:headEnd/>
                  <a:tailEnd/>
                </a:ln>
                <a:effectLst/>
              </p:spPr>
              <p:txBody>
                <a:bodyPr wrap="none" anchor="ctr"/>
                <a:lstStyle/>
                <a:p>
                  <a:pPr>
                    <a:defRPr/>
                  </a:pPr>
                  <a:endParaRPr lang="en-AU" sz="2200">
                    <a:latin typeface="+mn-lt"/>
                  </a:endParaRPr>
                </a:p>
              </p:txBody>
            </p:sp>
            <p:sp>
              <p:nvSpPr>
                <p:cNvPr id="594977" name="Text Box 33"/>
                <p:cNvSpPr txBox="1">
                  <a:spLocks noChangeArrowheads="1"/>
                </p:cNvSpPr>
                <p:nvPr/>
              </p:nvSpPr>
              <p:spPr bwMode="blackWhite">
                <a:xfrm>
                  <a:off x="54" y="3056"/>
                  <a:ext cx="1306" cy="271"/>
                </a:xfrm>
                <a:prstGeom prst="rect">
                  <a:avLst/>
                </a:prstGeom>
                <a:noFill/>
                <a:ln w="9525">
                  <a:noFill/>
                  <a:miter lim="800000"/>
                  <a:headEnd/>
                  <a:tailEnd/>
                </a:ln>
                <a:effectLst/>
              </p:spPr>
              <p:txBody>
                <a:bodyPr>
                  <a:spAutoFit/>
                </a:bodyPr>
                <a:lstStyle/>
                <a:p>
                  <a:pPr>
                    <a:spcBef>
                      <a:spcPct val="50000"/>
                    </a:spcBef>
                    <a:defRPr/>
                  </a:pPr>
                  <a:r>
                    <a:rPr lang="en-GB" sz="2200" dirty="0" err="1">
                      <a:latin typeface="+mn-lt"/>
                    </a:rPr>
                    <a:t>Randomisierung</a:t>
                  </a:r>
                </a:p>
              </p:txBody>
            </p:sp>
          </p:grpSp>
          <p:sp>
            <p:nvSpPr>
              <p:cNvPr id="594978" name="Text Box 34"/>
              <p:cNvSpPr txBox="1">
                <a:spLocks noChangeArrowheads="1"/>
              </p:cNvSpPr>
              <p:nvPr/>
            </p:nvSpPr>
            <p:spPr bwMode="blackWhite">
              <a:xfrm>
                <a:off x="2692" y="2462"/>
                <a:ext cx="805" cy="271"/>
              </a:xfrm>
              <a:prstGeom prst="rect">
                <a:avLst/>
              </a:prstGeom>
              <a:solidFill>
                <a:schemeClr val="bg2"/>
              </a:solidFill>
              <a:ln w="9525">
                <a:solidFill>
                  <a:schemeClr val="tx1"/>
                </a:solidFill>
                <a:miter lim="800000"/>
                <a:headEnd/>
                <a:tailEnd/>
              </a:ln>
              <a:effectLst/>
            </p:spPr>
            <p:txBody>
              <a:bodyPr>
                <a:spAutoFit/>
              </a:bodyPr>
              <a:lstStyle/>
              <a:p>
                <a:pPr algn="ctr">
                  <a:spcBef>
                    <a:spcPct val="50000"/>
                  </a:spcBef>
                  <a:defRPr/>
                </a:pPr>
                <a:r>
                  <a:rPr lang="en-GB" sz="2200" dirty="0" err="1" smtClean="0">
                    <a:solidFill>
                      <a:schemeClr val="tx2"/>
                    </a:solidFill>
                    <a:latin typeface="+mn-lt"/>
                  </a:rPr>
                  <a:t>Endpunkt</a:t>
                </a:r>
                <a:endParaRPr lang="en-GB" sz="2200" dirty="0">
                  <a:latin typeface="+mn-lt"/>
                </a:endParaRPr>
              </a:p>
            </p:txBody>
          </p:sp>
          <p:sp>
            <p:nvSpPr>
              <p:cNvPr id="594981" name="Text Box 37"/>
              <p:cNvSpPr txBox="1">
                <a:spLocks noChangeArrowheads="1"/>
              </p:cNvSpPr>
              <p:nvPr/>
            </p:nvSpPr>
            <p:spPr bwMode="blackWhite">
              <a:xfrm>
                <a:off x="2639" y="3220"/>
                <a:ext cx="822" cy="271"/>
              </a:xfrm>
              <a:prstGeom prst="rect">
                <a:avLst/>
              </a:prstGeom>
              <a:solidFill>
                <a:schemeClr val="bg2"/>
              </a:solidFill>
              <a:ln w="9525">
                <a:solidFill>
                  <a:schemeClr val="tx1"/>
                </a:solidFill>
                <a:miter lim="800000"/>
                <a:headEnd/>
                <a:tailEnd/>
              </a:ln>
              <a:effectLst/>
            </p:spPr>
            <p:txBody>
              <a:bodyPr wrap="square">
                <a:spAutoFit/>
              </a:bodyPr>
              <a:lstStyle/>
              <a:p>
                <a:pPr algn="ctr">
                  <a:spcBef>
                    <a:spcPct val="50000"/>
                  </a:spcBef>
                  <a:defRPr/>
                </a:pPr>
                <a:r>
                  <a:rPr lang="en-GB" sz="2200" dirty="0" err="1" smtClean="0">
                    <a:solidFill>
                      <a:schemeClr val="tx2"/>
                    </a:solidFill>
                    <a:latin typeface="+mn-lt"/>
                  </a:rPr>
                  <a:t>Endpunkt</a:t>
                </a:r>
                <a:endParaRPr lang="en-GB" sz="2200" dirty="0">
                  <a:latin typeface="+mn-lt"/>
                </a:endParaRPr>
              </a:p>
            </p:txBody>
          </p:sp>
        </p:grpSp>
        <p:sp>
          <p:nvSpPr>
            <p:cNvPr id="594982" name="Text Box 38"/>
            <p:cNvSpPr txBox="1">
              <a:spLocks noChangeArrowheads="1"/>
            </p:cNvSpPr>
            <p:nvPr/>
          </p:nvSpPr>
          <p:spPr bwMode="auto">
            <a:xfrm>
              <a:off x="102" y="2526"/>
              <a:ext cx="1200" cy="271"/>
            </a:xfrm>
            <a:prstGeom prst="rect">
              <a:avLst/>
            </a:prstGeom>
            <a:noFill/>
            <a:ln w="9525">
              <a:noFill/>
              <a:miter lim="800000"/>
              <a:headEnd/>
              <a:tailEnd/>
            </a:ln>
            <a:effectLst/>
          </p:spPr>
          <p:txBody>
            <a:bodyPr>
              <a:spAutoFit/>
            </a:bodyPr>
            <a:lstStyle/>
            <a:p>
              <a:pPr>
                <a:spcBef>
                  <a:spcPct val="50000"/>
                </a:spcBef>
                <a:defRPr/>
              </a:pPr>
              <a:r>
                <a:rPr lang="en-US" sz="2200" b="1" dirty="0">
                  <a:solidFill>
                    <a:schemeClr val="accent1"/>
                  </a:solidFill>
                  <a:latin typeface="+mn-lt"/>
                </a:rPr>
                <a:t>Cross-over</a:t>
              </a:r>
              <a:endParaRPr lang="en-US" sz="2200" b="1" dirty="0">
                <a:latin typeface="+mn-lt"/>
              </a:endParaRPr>
            </a:p>
          </p:txBody>
        </p:sp>
      </p:grpSp>
      <p:sp>
        <p:nvSpPr>
          <p:cNvPr id="594985" name="Text Box 41"/>
          <p:cNvSpPr txBox="1">
            <a:spLocks noChangeArrowheads="1"/>
          </p:cNvSpPr>
          <p:nvPr/>
        </p:nvSpPr>
        <p:spPr bwMode="auto">
          <a:xfrm>
            <a:off x="4616450" y="1951038"/>
            <a:ext cx="2486025" cy="769937"/>
          </a:xfrm>
          <a:prstGeom prst="rect">
            <a:avLst/>
          </a:prstGeom>
          <a:solidFill>
            <a:schemeClr val="folHlink"/>
          </a:solidFill>
          <a:ln w="9525">
            <a:solidFill>
              <a:schemeClr val="bg1"/>
            </a:solidFill>
            <a:miter lim="800000"/>
            <a:headEnd/>
            <a:tailEnd/>
          </a:ln>
          <a:effectLst/>
        </p:spPr>
        <p:txBody>
          <a:bodyPr>
            <a:spAutoFit/>
          </a:bodyPr>
          <a:lstStyle/>
          <a:p>
            <a:pPr>
              <a:spcBef>
                <a:spcPct val="50000"/>
              </a:spcBef>
              <a:defRPr/>
            </a:pPr>
            <a:r>
              <a:rPr lang="en-GB" sz="2200" dirty="0" err="1">
                <a:solidFill>
                  <a:schemeClr val="bg2"/>
                </a:solidFill>
                <a:latin typeface="+mn-lt"/>
              </a:rPr>
              <a:t>Vergleich</a:t>
            </a:r>
            <a:r>
              <a:rPr lang="en-GB" sz="2200" dirty="0">
                <a:solidFill>
                  <a:schemeClr val="bg2"/>
                </a:solidFill>
                <a:latin typeface="+mn-lt"/>
              </a:rPr>
              <a:t> </a:t>
            </a:r>
            <a:r>
              <a:rPr lang="en-GB" sz="2200" dirty="0" err="1">
                <a:solidFill>
                  <a:schemeClr val="bg2"/>
                </a:solidFill>
                <a:latin typeface="+mn-lt"/>
              </a:rPr>
              <a:t>zwischen</a:t>
            </a:r>
            <a:r>
              <a:rPr lang="en-GB" sz="2200" dirty="0">
                <a:solidFill>
                  <a:schemeClr val="bg2"/>
                </a:solidFill>
                <a:latin typeface="+mn-lt"/>
              </a:rPr>
              <a:t> </a:t>
            </a:r>
            <a:r>
              <a:rPr lang="en-GB" sz="2200" dirty="0" err="1" smtClean="0">
                <a:solidFill>
                  <a:schemeClr val="bg2"/>
                </a:solidFill>
                <a:latin typeface="+mn-lt"/>
              </a:rPr>
              <a:t>TeilnehmerInnen</a:t>
            </a:r>
            <a:r>
              <a:rPr lang="en-GB" sz="2200" dirty="0" smtClean="0">
                <a:solidFill>
                  <a:schemeClr val="bg2"/>
                </a:solidFill>
                <a:latin typeface="+mn-lt"/>
              </a:rPr>
              <a:t> </a:t>
            </a:r>
            <a:endParaRPr lang="en-GB" sz="2200" dirty="0">
              <a:solidFill>
                <a:schemeClr val="bg2"/>
              </a:solidFill>
              <a:latin typeface="+mn-lt"/>
            </a:endParaRPr>
          </a:p>
        </p:txBody>
      </p:sp>
      <p:sp>
        <p:nvSpPr>
          <p:cNvPr id="594989" name="Text Box 45"/>
          <p:cNvSpPr txBox="1">
            <a:spLocks noChangeArrowheads="1"/>
          </p:cNvSpPr>
          <p:nvPr/>
        </p:nvSpPr>
        <p:spPr bwMode="auto">
          <a:xfrm>
            <a:off x="3275013" y="5834063"/>
            <a:ext cx="2625725" cy="769937"/>
          </a:xfrm>
          <a:prstGeom prst="rect">
            <a:avLst/>
          </a:prstGeom>
          <a:solidFill>
            <a:schemeClr val="folHlink"/>
          </a:solidFill>
          <a:ln w="9525">
            <a:solidFill>
              <a:schemeClr val="bg1"/>
            </a:solidFill>
            <a:miter lim="800000"/>
            <a:headEnd/>
            <a:tailEnd/>
          </a:ln>
          <a:effectLst/>
        </p:spPr>
        <p:txBody>
          <a:bodyPr>
            <a:spAutoFit/>
          </a:bodyPr>
          <a:lstStyle/>
          <a:p>
            <a:pPr>
              <a:spcBef>
                <a:spcPct val="50000"/>
              </a:spcBef>
              <a:defRPr/>
            </a:pPr>
            <a:r>
              <a:rPr lang="en-GB" sz="2200" dirty="0" err="1" smtClean="0">
                <a:solidFill>
                  <a:schemeClr val="bg2"/>
                </a:solidFill>
                <a:latin typeface="+mn-lt"/>
              </a:rPr>
              <a:t>TeilnehmerIn</a:t>
            </a:r>
            <a:r>
              <a:rPr lang="en-GB" sz="2200" dirty="0" smtClean="0">
                <a:solidFill>
                  <a:schemeClr val="bg2"/>
                </a:solidFill>
                <a:latin typeface="+mn-lt"/>
              </a:rPr>
              <a:t> </a:t>
            </a:r>
            <a:r>
              <a:rPr lang="en-GB" sz="2200" dirty="0" err="1">
                <a:solidFill>
                  <a:schemeClr val="bg2"/>
                </a:solidFill>
                <a:latin typeface="+mn-lt"/>
              </a:rPr>
              <a:t>als</a:t>
            </a:r>
            <a:r>
              <a:rPr lang="en-GB" sz="2200" dirty="0">
                <a:solidFill>
                  <a:schemeClr val="bg2"/>
                </a:solidFill>
                <a:latin typeface="+mn-lt"/>
              </a:rPr>
              <a:t> </a:t>
            </a:r>
            <a:r>
              <a:rPr lang="en-GB" sz="2200" dirty="0" err="1">
                <a:solidFill>
                  <a:schemeClr val="bg2"/>
                </a:solidFill>
                <a:latin typeface="+mn-lt"/>
              </a:rPr>
              <a:t>eigene</a:t>
            </a:r>
            <a:r>
              <a:rPr lang="en-GB" sz="2200" dirty="0">
                <a:solidFill>
                  <a:schemeClr val="bg2"/>
                </a:solidFill>
                <a:latin typeface="+mn-lt"/>
              </a:rPr>
              <a:t> </a:t>
            </a:r>
            <a:r>
              <a:rPr lang="en-GB" sz="2200" dirty="0" err="1">
                <a:solidFill>
                  <a:schemeClr val="bg2"/>
                </a:solidFill>
                <a:latin typeface="+mn-lt"/>
              </a:rPr>
              <a:t>Kontrolle</a:t>
            </a:r>
            <a:endParaRPr lang="en-GB" sz="2200" dirty="0">
              <a:solidFill>
                <a:schemeClr val="bg2"/>
              </a:solidFill>
              <a:latin typeface="+mn-lt"/>
            </a:endParaRPr>
          </a:p>
        </p:txBody>
      </p:sp>
      <p:sp>
        <p:nvSpPr>
          <p:cNvPr id="49" name="TextBox 48"/>
          <p:cNvSpPr txBox="1">
            <a:spLocks noChangeArrowheads="1"/>
          </p:cNvSpPr>
          <p:nvPr/>
        </p:nvSpPr>
        <p:spPr bwMode="auto">
          <a:xfrm>
            <a:off x="0" y="6562725"/>
            <a:ext cx="2093913" cy="307975"/>
          </a:xfrm>
          <a:prstGeom prst="rect">
            <a:avLst/>
          </a:prstGeom>
          <a:noFill/>
          <a:ln w="9525">
            <a:noFill/>
            <a:miter lim="800000"/>
            <a:headEnd/>
            <a:tailEnd/>
          </a:ln>
        </p:spPr>
        <p:txBody>
          <a:bodyPr>
            <a:spAutoFit/>
          </a:bodyPr>
          <a:lstStyle/>
          <a:p>
            <a:pPr>
              <a:defRPr/>
            </a:pPr>
            <a:r>
              <a:rPr lang="en-AU" sz="1400" dirty="0">
                <a:solidFill>
                  <a:schemeClr val="accent2">
                    <a:lumMod val="75000"/>
                  </a:schemeClr>
                </a:solidFill>
                <a:latin typeface="+mn-lt"/>
              </a:rPr>
              <a:t>Source: Julian Higgins</a:t>
            </a:r>
          </a:p>
        </p:txBody>
      </p:sp>
      <p:cxnSp>
        <p:nvCxnSpPr>
          <p:cNvPr id="12" name="Straight Arrow Connector 11"/>
          <p:cNvCxnSpPr>
            <a:endCxn id="594962" idx="0"/>
          </p:cNvCxnSpPr>
          <p:nvPr/>
        </p:nvCxnSpPr>
        <p:spPr>
          <a:xfrm>
            <a:off x="5551488" y="4473575"/>
            <a:ext cx="1026733" cy="798513"/>
          </a:xfrm>
          <a:prstGeom prst="straightConnector1">
            <a:avLst/>
          </a:prstGeom>
          <a:ln w="635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endCxn id="594963" idx="2"/>
          </p:cNvCxnSpPr>
          <p:nvPr/>
        </p:nvCxnSpPr>
        <p:spPr>
          <a:xfrm flipV="1">
            <a:off x="5494338" y="4473575"/>
            <a:ext cx="1054100" cy="798513"/>
          </a:xfrm>
          <a:prstGeom prst="straightConnector1">
            <a:avLst/>
          </a:prstGeom>
          <a:ln w="635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20650" y="704850"/>
            <a:ext cx="8866188" cy="855663"/>
          </a:xfrm>
        </p:spPr>
        <p:txBody>
          <a:bodyPr/>
          <a:lstStyle/>
          <a:p>
            <a:pPr eaLnBrk="1" hangingPunct="1"/>
            <a:r>
              <a:rPr lang="en-AU" dirty="0" smtClean="0"/>
              <a:t>Cross-over Design </a:t>
            </a:r>
            <a:r>
              <a:rPr lang="en-AU" dirty="0" err="1" smtClean="0"/>
              <a:t>eignet</a:t>
            </a:r>
            <a:r>
              <a:rPr lang="en-AU" dirty="0" smtClean="0"/>
              <a:t> </a:t>
            </a:r>
            <a:r>
              <a:rPr lang="en-AU" dirty="0" err="1" smtClean="0"/>
              <a:t>sich</a:t>
            </a:r>
            <a:r>
              <a:rPr lang="en-AU" dirty="0" smtClean="0"/>
              <a:t> </a:t>
            </a:r>
            <a:r>
              <a:rPr lang="en-AU" dirty="0" err="1" smtClean="0"/>
              <a:t>bei</a:t>
            </a:r>
            <a:endParaRPr lang="en-AU" dirty="0" smtClean="0"/>
          </a:p>
        </p:txBody>
      </p:sp>
      <p:sp>
        <p:nvSpPr>
          <p:cNvPr id="38915" name="Content Placeholder 4"/>
          <p:cNvSpPr>
            <a:spLocks noGrp="1"/>
          </p:cNvSpPr>
          <p:nvPr>
            <p:ph idx="1"/>
          </p:nvPr>
        </p:nvSpPr>
        <p:spPr>
          <a:xfrm>
            <a:off x="457200" y="1784350"/>
            <a:ext cx="8686800" cy="4616450"/>
          </a:xfrm>
        </p:spPr>
        <p:txBody>
          <a:bodyPr>
            <a:normAutofit fontScale="92500" lnSpcReduction="10000"/>
          </a:bodyPr>
          <a:lstStyle/>
          <a:p>
            <a:pPr lvl="1" eaLnBrk="1" hangingPunct="1">
              <a:buFont typeface="Arial" charset="0"/>
              <a:buChar char="•"/>
              <a:defRPr/>
            </a:pPr>
            <a:r>
              <a:rPr lang="en-GB" dirty="0" err="1" smtClean="0"/>
              <a:t>chronischen</a:t>
            </a:r>
            <a:r>
              <a:rPr lang="en-GB" dirty="0" smtClean="0"/>
              <a:t> </a:t>
            </a:r>
            <a:r>
              <a:rPr lang="en-GB" dirty="0" err="1" smtClean="0"/>
              <a:t>Krankeiten</a:t>
            </a:r>
            <a:r>
              <a:rPr lang="en-GB" dirty="0" smtClean="0"/>
              <a:t> </a:t>
            </a:r>
            <a:r>
              <a:rPr lang="en-GB" dirty="0" err="1" smtClean="0"/>
              <a:t>mit</a:t>
            </a:r>
            <a:r>
              <a:rPr lang="en-GB" dirty="0" smtClean="0"/>
              <a:t> </a:t>
            </a:r>
            <a:r>
              <a:rPr lang="en-GB" dirty="0" err="1" smtClean="0"/>
              <a:t>stabilem</a:t>
            </a:r>
            <a:r>
              <a:rPr lang="en-GB" dirty="0" smtClean="0"/>
              <a:t> </a:t>
            </a:r>
            <a:r>
              <a:rPr lang="en-GB" dirty="0" err="1" smtClean="0"/>
              <a:t>Verlauf</a:t>
            </a:r>
            <a:r>
              <a:rPr lang="en-GB" dirty="0" smtClean="0"/>
              <a:t> </a:t>
            </a:r>
          </a:p>
          <a:p>
            <a:pPr lvl="1" eaLnBrk="1" hangingPunct="1">
              <a:buFont typeface="Arial" charset="0"/>
              <a:buChar char="•"/>
              <a:defRPr/>
            </a:pPr>
            <a:r>
              <a:rPr lang="en-GB" dirty="0" err="1" smtClean="0"/>
              <a:t>kurzfristigen</a:t>
            </a:r>
            <a:r>
              <a:rPr lang="en-GB" dirty="0" smtClean="0"/>
              <a:t> </a:t>
            </a:r>
            <a:r>
              <a:rPr lang="en-GB" dirty="0" err="1" smtClean="0"/>
              <a:t>Endpunkte</a:t>
            </a:r>
            <a:r>
              <a:rPr lang="en-GB" dirty="0" smtClean="0"/>
              <a:t> (</a:t>
            </a:r>
            <a:r>
              <a:rPr lang="en-GB" dirty="0" err="1" smtClean="0"/>
              <a:t>z.B</a:t>
            </a:r>
            <a:r>
              <a:rPr lang="en-GB" dirty="0" smtClean="0"/>
              <a:t>. Symptom-</a:t>
            </a:r>
            <a:r>
              <a:rPr lang="en-GB" dirty="0" err="1" smtClean="0"/>
              <a:t>Verbesserung</a:t>
            </a:r>
            <a:r>
              <a:rPr lang="en-GB" dirty="0" smtClean="0"/>
              <a:t>)</a:t>
            </a:r>
          </a:p>
          <a:p>
            <a:pPr lvl="1" eaLnBrk="1" hangingPunct="1">
              <a:defRPr/>
            </a:pPr>
            <a:r>
              <a:rPr lang="en-AU" dirty="0" err="1" smtClean="0"/>
              <a:t>Ausreichender</a:t>
            </a:r>
            <a:r>
              <a:rPr lang="en-AU" dirty="0" smtClean="0"/>
              <a:t> Wash-out-Phase </a:t>
            </a:r>
            <a:r>
              <a:rPr lang="en-AU" dirty="0" err="1" smtClean="0"/>
              <a:t>zwischen</a:t>
            </a:r>
            <a:r>
              <a:rPr lang="en-AU" dirty="0" smtClean="0"/>
              <a:t> </a:t>
            </a:r>
            <a:r>
              <a:rPr lang="en-AU" dirty="0" err="1" smtClean="0"/>
              <a:t>Behandlungen</a:t>
            </a:r>
            <a:endParaRPr lang="en-AU" dirty="0" smtClean="0"/>
          </a:p>
          <a:p>
            <a:pPr eaLnBrk="1" hangingPunct="1">
              <a:defRPr/>
            </a:pPr>
            <a:endParaRPr lang="en-AU" dirty="0" smtClean="0"/>
          </a:p>
          <a:p>
            <a:pPr eaLnBrk="1" hangingPunct="1">
              <a:defRPr/>
            </a:pPr>
            <a:r>
              <a:rPr lang="en-AU" dirty="0" err="1" smtClean="0"/>
              <a:t>Mögliche</a:t>
            </a:r>
            <a:r>
              <a:rPr lang="en-AU" dirty="0" smtClean="0"/>
              <a:t> </a:t>
            </a:r>
            <a:r>
              <a:rPr lang="en-AU" dirty="0" err="1" smtClean="0"/>
              <a:t>Probleme</a:t>
            </a:r>
            <a:r>
              <a:rPr lang="en-AU" dirty="0" smtClean="0"/>
              <a:t> in der </a:t>
            </a:r>
            <a:r>
              <a:rPr lang="en-AU" dirty="0" err="1" smtClean="0"/>
              <a:t>zweiten</a:t>
            </a:r>
            <a:r>
              <a:rPr lang="en-AU" dirty="0" smtClean="0"/>
              <a:t> </a:t>
            </a:r>
            <a:r>
              <a:rPr lang="en-AU" dirty="0" err="1" smtClean="0"/>
              <a:t>Studienphase</a:t>
            </a:r>
            <a:endParaRPr lang="en-AU" dirty="0" smtClean="0"/>
          </a:p>
          <a:p>
            <a:pPr lvl="1" eaLnBrk="1" hangingPunct="1">
              <a:buFont typeface="Arial" charset="0"/>
              <a:buChar char="•"/>
              <a:defRPr/>
            </a:pPr>
            <a:r>
              <a:rPr lang="en-AU" dirty="0" smtClean="0"/>
              <a:t>Irreversible </a:t>
            </a:r>
            <a:r>
              <a:rPr lang="en-AU" dirty="0" err="1" smtClean="0"/>
              <a:t>Endpunkte</a:t>
            </a:r>
            <a:r>
              <a:rPr lang="en-AU" dirty="0" smtClean="0"/>
              <a:t> (</a:t>
            </a:r>
            <a:r>
              <a:rPr lang="en-AU" dirty="0" err="1" smtClean="0"/>
              <a:t>z.B</a:t>
            </a:r>
            <a:r>
              <a:rPr lang="en-AU" dirty="0" smtClean="0"/>
              <a:t>. Tod, </a:t>
            </a:r>
            <a:r>
              <a:rPr lang="en-AU" dirty="0" err="1" smtClean="0"/>
              <a:t>Heilung</a:t>
            </a:r>
            <a:r>
              <a:rPr lang="en-AU" dirty="0" smtClean="0"/>
              <a:t>)</a:t>
            </a:r>
          </a:p>
          <a:p>
            <a:pPr lvl="1" eaLnBrk="1" hangingPunct="1">
              <a:buFont typeface="Arial" charset="0"/>
              <a:buChar char="•"/>
              <a:defRPr/>
            </a:pPr>
            <a:r>
              <a:rPr lang="en-AU" dirty="0" err="1" smtClean="0"/>
              <a:t>Veränderung</a:t>
            </a:r>
            <a:r>
              <a:rPr lang="en-AU" dirty="0" smtClean="0"/>
              <a:t> </a:t>
            </a:r>
            <a:r>
              <a:rPr lang="en-AU" dirty="0" err="1" smtClean="0"/>
              <a:t>über</a:t>
            </a:r>
            <a:r>
              <a:rPr lang="en-AU" dirty="0" smtClean="0"/>
              <a:t> die </a:t>
            </a:r>
            <a:r>
              <a:rPr lang="en-AU" dirty="0" err="1" smtClean="0"/>
              <a:t>Zeit</a:t>
            </a:r>
            <a:r>
              <a:rPr lang="en-AU" dirty="0" smtClean="0"/>
              <a:t>/ ”period effect” (</a:t>
            </a:r>
            <a:r>
              <a:rPr lang="en-AU" dirty="0" err="1" smtClean="0"/>
              <a:t>z.B</a:t>
            </a:r>
            <a:r>
              <a:rPr lang="en-AU" dirty="0" smtClean="0"/>
              <a:t>. degenerative </a:t>
            </a:r>
            <a:r>
              <a:rPr lang="en-AU" dirty="0" err="1" smtClean="0"/>
              <a:t>Erkrankungen</a:t>
            </a:r>
            <a:r>
              <a:rPr lang="en-AU" dirty="0" smtClean="0"/>
              <a:t>)</a:t>
            </a:r>
          </a:p>
          <a:p>
            <a:pPr lvl="1" eaLnBrk="1" hangingPunct="1">
              <a:buFont typeface="Arial" charset="0"/>
              <a:buChar char="•"/>
              <a:defRPr/>
            </a:pPr>
            <a:r>
              <a:rPr lang="en-AU" dirty="0" smtClean="0"/>
              <a:t>Carry-over (</a:t>
            </a:r>
            <a:r>
              <a:rPr lang="en-AU" dirty="0" err="1" smtClean="0"/>
              <a:t>z.B</a:t>
            </a:r>
            <a:r>
              <a:rPr lang="en-AU" dirty="0" smtClean="0"/>
              <a:t>. </a:t>
            </a:r>
            <a:r>
              <a:rPr lang="en-AU" dirty="0" err="1" smtClean="0"/>
              <a:t>lange</a:t>
            </a:r>
            <a:r>
              <a:rPr lang="en-AU" dirty="0" smtClean="0"/>
              <a:t> </a:t>
            </a:r>
            <a:r>
              <a:rPr lang="en-AU" dirty="0" err="1" smtClean="0"/>
              <a:t>wirksame</a:t>
            </a:r>
            <a:r>
              <a:rPr lang="en-AU" dirty="0" smtClean="0"/>
              <a:t> Intervention)</a:t>
            </a:r>
          </a:p>
          <a:p>
            <a:pPr lvl="2" eaLnBrk="1" hangingPunct="1">
              <a:defRPr/>
            </a:pPr>
            <a:r>
              <a:rPr lang="en-GB" dirty="0" smtClean="0"/>
              <a:t>In </a:t>
            </a:r>
            <a:r>
              <a:rPr lang="en-GB" dirty="0" err="1" smtClean="0"/>
              <a:t>diesem</a:t>
            </a:r>
            <a:r>
              <a:rPr lang="en-GB" dirty="0" smtClean="0"/>
              <a:t> Fall </a:t>
            </a:r>
            <a:r>
              <a:rPr lang="en-GB" dirty="0" err="1" smtClean="0"/>
              <a:t>sollte</a:t>
            </a:r>
            <a:r>
              <a:rPr lang="en-GB" dirty="0" smtClean="0"/>
              <a:t> die </a:t>
            </a:r>
            <a:r>
              <a:rPr lang="en-GB" dirty="0" err="1" smtClean="0"/>
              <a:t>erste</a:t>
            </a:r>
            <a:r>
              <a:rPr lang="en-GB" dirty="0" smtClean="0"/>
              <a:t> </a:t>
            </a:r>
            <a:r>
              <a:rPr lang="en-GB" dirty="0" err="1" smtClean="0"/>
              <a:t>Interventionsphase</a:t>
            </a:r>
            <a:r>
              <a:rPr lang="en-GB" dirty="0" smtClean="0"/>
              <a:t> </a:t>
            </a:r>
            <a:r>
              <a:rPr lang="en-GB" dirty="0" err="1" smtClean="0"/>
              <a:t>wie</a:t>
            </a:r>
            <a:r>
              <a:rPr lang="en-GB" dirty="0" smtClean="0"/>
              <a:t> </a:t>
            </a:r>
            <a:r>
              <a:rPr lang="en-GB" dirty="0" err="1" smtClean="0"/>
              <a:t>eine</a:t>
            </a:r>
            <a:r>
              <a:rPr lang="en-GB" dirty="0" smtClean="0"/>
              <a:t> </a:t>
            </a:r>
            <a:r>
              <a:rPr lang="en-GB" dirty="0" err="1" smtClean="0"/>
              <a:t>Parallelstudie</a:t>
            </a:r>
            <a:r>
              <a:rPr lang="en-GB" dirty="0" smtClean="0"/>
              <a:t> </a:t>
            </a:r>
            <a:r>
              <a:rPr lang="en-GB" dirty="0" err="1" smtClean="0"/>
              <a:t>betrachtet</a:t>
            </a:r>
            <a:r>
              <a:rPr lang="en-GB" dirty="0" smtClean="0"/>
              <a:t> und </a:t>
            </a:r>
            <a:r>
              <a:rPr lang="en-GB" dirty="0" err="1" smtClean="0"/>
              <a:t>verwendet</a:t>
            </a:r>
            <a:r>
              <a:rPr lang="en-GB" dirty="0" smtClean="0"/>
              <a:t> </a:t>
            </a:r>
            <a:r>
              <a:rPr lang="en-GB" dirty="0" err="1" smtClean="0"/>
              <a:t>werden</a:t>
            </a:r>
            <a:endParaRPr lang="en-GB" dirty="0" smtClean="0"/>
          </a:p>
          <a:p>
            <a:pPr lvl="2" eaLnBrk="1" hangingPunct="1">
              <a:buFont typeface="Arial" pitchFamily="34" charset="0"/>
              <a:buChar char="•"/>
              <a:defRPr/>
            </a:pPr>
            <a:r>
              <a:rPr lang="en-GB" dirty="0" err="1" smtClean="0"/>
              <a:t>Diese</a:t>
            </a:r>
            <a:r>
              <a:rPr lang="en-GB" dirty="0" smtClean="0"/>
              <a:t> </a:t>
            </a:r>
            <a:r>
              <a:rPr lang="en-GB" dirty="0" err="1" smtClean="0"/>
              <a:t>Daten</a:t>
            </a:r>
            <a:r>
              <a:rPr lang="en-GB" dirty="0" smtClean="0"/>
              <a:t> </a:t>
            </a:r>
            <a:r>
              <a:rPr lang="en-GB" dirty="0" err="1" smtClean="0"/>
              <a:t>sind</a:t>
            </a:r>
            <a:r>
              <a:rPr lang="en-GB" dirty="0" smtClean="0"/>
              <a:t> </a:t>
            </a:r>
            <a:r>
              <a:rPr lang="en-GB" dirty="0" err="1" smtClean="0"/>
              <a:t>jedoch</a:t>
            </a:r>
            <a:r>
              <a:rPr lang="en-GB" dirty="0" smtClean="0"/>
              <a:t> </a:t>
            </a:r>
            <a:r>
              <a:rPr lang="en-GB" dirty="0" err="1" smtClean="0"/>
              <a:t>nur</a:t>
            </a:r>
            <a:r>
              <a:rPr lang="en-GB" dirty="0" smtClean="0"/>
              <a:t> </a:t>
            </a:r>
            <a:r>
              <a:rPr lang="en-GB" dirty="0" err="1" smtClean="0"/>
              <a:t>selten</a:t>
            </a:r>
            <a:r>
              <a:rPr lang="en-GB" dirty="0" smtClean="0"/>
              <a:t> und oft </a:t>
            </a:r>
            <a:r>
              <a:rPr lang="en-GB" dirty="0" err="1" smtClean="0"/>
              <a:t>nur</a:t>
            </a:r>
            <a:r>
              <a:rPr lang="en-GB" dirty="0" smtClean="0"/>
              <a:t> </a:t>
            </a:r>
            <a:r>
              <a:rPr lang="en-GB" dirty="0" err="1" smtClean="0"/>
              <a:t>selektiv</a:t>
            </a:r>
            <a:r>
              <a:rPr lang="en-GB" dirty="0" smtClean="0"/>
              <a:t> </a:t>
            </a:r>
            <a:r>
              <a:rPr lang="en-GB" dirty="0" err="1" smtClean="0"/>
              <a:t>berichtet</a:t>
            </a:r>
            <a:endParaRPr lang="en-GB" dirty="0" smtClean="0"/>
          </a:p>
        </p:txBody>
      </p:sp>
      <p:sp>
        <p:nvSpPr>
          <p:cNvPr id="6" name="TextBox 5"/>
          <p:cNvSpPr txBox="1">
            <a:spLocks noChangeArrowheads="1"/>
          </p:cNvSpPr>
          <p:nvPr/>
        </p:nvSpPr>
        <p:spPr bwMode="auto">
          <a:xfrm>
            <a:off x="0" y="6562725"/>
            <a:ext cx="2093913" cy="307975"/>
          </a:xfrm>
          <a:prstGeom prst="rect">
            <a:avLst/>
          </a:prstGeom>
          <a:noFill/>
          <a:ln w="9525">
            <a:noFill/>
            <a:miter lim="800000"/>
            <a:headEnd/>
            <a:tailEnd/>
          </a:ln>
        </p:spPr>
        <p:txBody>
          <a:bodyPr>
            <a:spAutoFit/>
          </a:bodyPr>
          <a:lstStyle/>
          <a:p>
            <a:pPr>
              <a:defRPr/>
            </a:pPr>
            <a:r>
              <a:rPr lang="en-AU" sz="1400" dirty="0">
                <a:solidFill>
                  <a:schemeClr val="accent2">
                    <a:lumMod val="75000"/>
                  </a:schemeClr>
                </a:solidFill>
                <a:latin typeface="+mn-lt"/>
              </a:rPr>
              <a:t>Source: Julian Higgins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20650" y="704850"/>
            <a:ext cx="8866188" cy="855663"/>
          </a:xfrm>
        </p:spPr>
        <p:txBody>
          <a:bodyPr/>
          <a:lstStyle/>
          <a:p>
            <a:pPr eaLnBrk="1" hangingPunct="1"/>
            <a:r>
              <a:rPr lang="en-GB" dirty="0" err="1" smtClean="0"/>
              <a:t>Besondere</a:t>
            </a:r>
            <a:r>
              <a:rPr lang="en-GB" dirty="0" smtClean="0"/>
              <a:t> </a:t>
            </a:r>
            <a:r>
              <a:rPr lang="en-GB" dirty="0" err="1" smtClean="0"/>
              <a:t>Analyseeinheiten</a:t>
            </a:r>
            <a:endParaRPr lang="en-GB" dirty="0" smtClean="0"/>
          </a:p>
        </p:txBody>
      </p:sp>
      <p:sp>
        <p:nvSpPr>
          <p:cNvPr id="39939" name="Rectangle 3"/>
          <p:cNvSpPr>
            <a:spLocks noGrp="1" noChangeArrowheads="1"/>
          </p:cNvSpPr>
          <p:nvPr>
            <p:ph idx="1"/>
          </p:nvPr>
        </p:nvSpPr>
        <p:spPr>
          <a:xfrm>
            <a:off x="457200" y="1784350"/>
            <a:ext cx="8686800" cy="4303713"/>
          </a:xfrm>
        </p:spPr>
        <p:txBody>
          <a:bodyPr/>
          <a:lstStyle/>
          <a:p>
            <a:pPr eaLnBrk="1" hangingPunct="1"/>
            <a:r>
              <a:rPr lang="en-US" dirty="0" err="1" smtClean="0"/>
              <a:t>Messungen</a:t>
            </a:r>
            <a:r>
              <a:rPr lang="en-US" dirty="0" smtClean="0"/>
              <a:t> in </a:t>
            </a:r>
            <a:r>
              <a:rPr lang="en-US" dirty="0" err="1" smtClean="0"/>
              <a:t>der</a:t>
            </a:r>
            <a:r>
              <a:rPr lang="en-US" dirty="0" smtClean="0"/>
              <a:t> </a:t>
            </a:r>
            <a:r>
              <a:rPr lang="en-US" dirty="0" err="1" smtClean="0"/>
              <a:t>gleichen</a:t>
            </a:r>
            <a:r>
              <a:rPr lang="en-US" dirty="0" smtClean="0"/>
              <a:t> Person </a:t>
            </a:r>
            <a:r>
              <a:rPr lang="en-US" dirty="0" err="1" smtClean="0"/>
              <a:t>sind</a:t>
            </a:r>
            <a:r>
              <a:rPr lang="en-US" dirty="0" smtClean="0"/>
              <a:t> </a:t>
            </a:r>
            <a:r>
              <a:rPr lang="en-US" b="1" dirty="0" err="1" smtClean="0">
                <a:solidFill>
                  <a:schemeClr val="accent1"/>
                </a:solidFill>
              </a:rPr>
              <a:t>korreliert</a:t>
            </a:r>
            <a:endParaRPr lang="en-US" dirty="0" smtClean="0"/>
          </a:p>
          <a:p>
            <a:pPr eaLnBrk="1" hangingPunct="1"/>
            <a:r>
              <a:rPr lang="en-AU" dirty="0" err="1" smtClean="0"/>
              <a:t>Ein</a:t>
            </a:r>
            <a:r>
              <a:rPr lang="en-AU" dirty="0" smtClean="0"/>
              <a:t> </a:t>
            </a:r>
            <a:r>
              <a:rPr lang="en-AU" dirty="0" err="1" smtClean="0"/>
              <a:t>solches</a:t>
            </a:r>
            <a:r>
              <a:rPr lang="en-AU" dirty="0" smtClean="0"/>
              <a:t> “within-person design” muss </a:t>
            </a:r>
            <a:r>
              <a:rPr lang="en-AU" dirty="0" err="1" smtClean="0"/>
              <a:t>bei</a:t>
            </a:r>
            <a:r>
              <a:rPr lang="en-AU" dirty="0" smtClean="0"/>
              <a:t> Analyse </a:t>
            </a:r>
            <a:r>
              <a:rPr lang="en-AU" dirty="0" err="1" smtClean="0"/>
              <a:t>berücksichtigt</a:t>
            </a:r>
            <a:r>
              <a:rPr lang="en-AU" dirty="0" smtClean="0"/>
              <a:t> </a:t>
            </a:r>
            <a:r>
              <a:rPr lang="en-AU" dirty="0" err="1" smtClean="0"/>
              <a:t>werden</a:t>
            </a:r>
            <a:endParaRPr lang="en-AU" dirty="0" smtClean="0"/>
          </a:p>
          <a:p>
            <a:pPr lvl="1" eaLnBrk="1" hangingPunct="1">
              <a:buFont typeface="Arial" charset="0"/>
              <a:buChar char="•"/>
            </a:pPr>
            <a:r>
              <a:rPr lang="en-AU" dirty="0" smtClean="0"/>
              <a:t>Falls </a:t>
            </a:r>
            <a:r>
              <a:rPr lang="en-AU" dirty="0" err="1" smtClean="0"/>
              <a:t>nicht</a:t>
            </a:r>
            <a:r>
              <a:rPr lang="en-AU" dirty="0" smtClean="0"/>
              <a:t>, </a:t>
            </a:r>
            <a:r>
              <a:rPr lang="en-AU" dirty="0" err="1" smtClean="0"/>
              <a:t>wird</a:t>
            </a:r>
            <a:r>
              <a:rPr lang="en-AU" dirty="0" smtClean="0"/>
              <a:t> die </a:t>
            </a:r>
            <a:r>
              <a:rPr lang="en-AU" dirty="0" err="1" smtClean="0"/>
              <a:t>Studie</a:t>
            </a:r>
            <a:r>
              <a:rPr lang="en-AU" dirty="0" smtClean="0"/>
              <a:t> in </a:t>
            </a:r>
            <a:r>
              <a:rPr lang="en-AU" dirty="0" err="1" smtClean="0"/>
              <a:t>der</a:t>
            </a:r>
            <a:r>
              <a:rPr lang="en-AU" dirty="0" smtClean="0"/>
              <a:t> MA </a:t>
            </a:r>
            <a:r>
              <a:rPr lang="en-AU" dirty="0" err="1" smtClean="0"/>
              <a:t>zu</a:t>
            </a:r>
            <a:r>
              <a:rPr lang="en-AU" dirty="0" smtClean="0"/>
              <a:t> </a:t>
            </a:r>
            <a:r>
              <a:rPr lang="en-AU" dirty="0" err="1" smtClean="0"/>
              <a:t>niedrig</a:t>
            </a:r>
            <a:r>
              <a:rPr lang="en-AU" dirty="0" smtClean="0"/>
              <a:t> </a:t>
            </a:r>
            <a:r>
              <a:rPr lang="en-AU" dirty="0" err="1" smtClean="0"/>
              <a:t>gewichtet</a:t>
            </a:r>
            <a:endParaRPr lang="en-AU" dirty="0" smtClean="0"/>
          </a:p>
          <a:p>
            <a:pPr eaLnBrk="1" hangingPunct="1"/>
            <a:r>
              <a:rPr lang="en-US" dirty="0" err="1" smtClean="0"/>
              <a:t>Kann</a:t>
            </a:r>
            <a:r>
              <a:rPr lang="en-US" dirty="0" smtClean="0"/>
              <a:t> </a:t>
            </a:r>
            <a:r>
              <a:rPr lang="en-US" dirty="0" err="1" smtClean="0"/>
              <a:t>auch</a:t>
            </a:r>
            <a:r>
              <a:rPr lang="en-US" dirty="0" smtClean="0"/>
              <a:t> in </a:t>
            </a:r>
            <a:r>
              <a:rPr lang="en-US" dirty="0" err="1" smtClean="0"/>
              <a:t>Studien</a:t>
            </a:r>
            <a:r>
              <a:rPr lang="en-US" dirty="0" smtClean="0"/>
              <a:t> </a:t>
            </a:r>
            <a:r>
              <a:rPr lang="en-US" dirty="0" err="1" smtClean="0"/>
              <a:t>vorkommen</a:t>
            </a:r>
            <a:r>
              <a:rPr lang="en-US" dirty="0" smtClean="0"/>
              <a:t>, in </a:t>
            </a:r>
            <a:r>
              <a:rPr lang="en-US" dirty="0" err="1" smtClean="0"/>
              <a:t>denen</a:t>
            </a:r>
            <a:r>
              <a:rPr lang="en-US" dirty="0" smtClean="0"/>
              <a:t> </a:t>
            </a:r>
            <a:r>
              <a:rPr lang="en-US" dirty="0" err="1" smtClean="0"/>
              <a:t>Körperteile</a:t>
            </a:r>
            <a:r>
              <a:rPr lang="en-US" dirty="0" smtClean="0"/>
              <a:t> </a:t>
            </a:r>
            <a:r>
              <a:rPr lang="en-US" dirty="0" err="1" smtClean="0"/>
              <a:t>verglichen</a:t>
            </a:r>
            <a:r>
              <a:rPr lang="en-US" dirty="0" smtClean="0"/>
              <a:t> </a:t>
            </a:r>
            <a:r>
              <a:rPr lang="en-US" dirty="0" err="1" smtClean="0"/>
              <a:t>werden</a:t>
            </a:r>
            <a:endParaRPr lang="en-GB" dirty="0" smtClean="0"/>
          </a:p>
          <a:p>
            <a:pPr lvl="1" eaLnBrk="1" hangingPunct="1">
              <a:buFont typeface="Arial" charset="0"/>
              <a:buChar char="•"/>
            </a:pPr>
            <a:endParaRPr lang="en-GB" dirty="0" smtClean="0"/>
          </a:p>
        </p:txBody>
      </p:sp>
      <p:sp>
        <p:nvSpPr>
          <p:cNvPr id="6" name="TextBox 5"/>
          <p:cNvSpPr txBox="1">
            <a:spLocks noChangeArrowheads="1"/>
          </p:cNvSpPr>
          <p:nvPr/>
        </p:nvSpPr>
        <p:spPr bwMode="auto">
          <a:xfrm>
            <a:off x="0" y="6562725"/>
            <a:ext cx="2093913" cy="307975"/>
          </a:xfrm>
          <a:prstGeom prst="rect">
            <a:avLst/>
          </a:prstGeom>
          <a:noFill/>
          <a:ln w="9525">
            <a:noFill/>
            <a:miter lim="800000"/>
            <a:headEnd/>
            <a:tailEnd/>
          </a:ln>
        </p:spPr>
        <p:txBody>
          <a:bodyPr>
            <a:spAutoFit/>
          </a:bodyPr>
          <a:lstStyle/>
          <a:p>
            <a:pPr>
              <a:defRPr/>
            </a:pPr>
            <a:r>
              <a:rPr lang="en-AU" sz="1400" dirty="0">
                <a:solidFill>
                  <a:schemeClr val="accent2">
                    <a:lumMod val="75000"/>
                  </a:schemeClr>
                </a:solidFill>
                <a:latin typeface="+mn-lt"/>
              </a:rPr>
              <a:t>Source: Julian Higgins</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120650" y="704850"/>
            <a:ext cx="8866188" cy="855663"/>
          </a:xfrm>
        </p:spPr>
        <p:txBody>
          <a:bodyPr/>
          <a:lstStyle/>
          <a:p>
            <a:pPr eaLnBrk="1" hangingPunct="1"/>
            <a:r>
              <a:rPr lang="en-AU" smtClean="0"/>
              <a:t>Korrelation beachten </a:t>
            </a:r>
          </a:p>
        </p:txBody>
      </p:sp>
      <p:sp>
        <p:nvSpPr>
          <p:cNvPr id="39939" name="Content Placeholder 2"/>
          <p:cNvSpPr>
            <a:spLocks noGrp="1"/>
          </p:cNvSpPr>
          <p:nvPr>
            <p:ph idx="1"/>
          </p:nvPr>
        </p:nvSpPr>
        <p:spPr>
          <a:xfrm>
            <a:off x="457200" y="1784350"/>
            <a:ext cx="8229600" cy="4130675"/>
          </a:xfrm>
        </p:spPr>
        <p:txBody>
          <a:bodyPr>
            <a:normAutofit fontScale="92500" lnSpcReduction="10000"/>
          </a:bodyPr>
          <a:lstStyle/>
          <a:p>
            <a:pPr eaLnBrk="1" hangingPunct="1">
              <a:defRPr/>
            </a:pPr>
            <a:r>
              <a:rPr lang="en-GB" dirty="0" smtClean="0"/>
              <a:t>In </a:t>
            </a:r>
            <a:r>
              <a:rPr lang="en-GB" dirty="0" err="1" smtClean="0"/>
              <a:t>manchen</a:t>
            </a:r>
            <a:r>
              <a:rPr lang="en-GB" dirty="0" smtClean="0"/>
              <a:t> </a:t>
            </a:r>
            <a:r>
              <a:rPr lang="en-GB" dirty="0" err="1" smtClean="0"/>
              <a:t>Studien</a:t>
            </a:r>
            <a:r>
              <a:rPr lang="en-GB" dirty="0" smtClean="0"/>
              <a:t> </a:t>
            </a:r>
            <a:r>
              <a:rPr lang="en-GB" dirty="0" err="1" smtClean="0"/>
              <a:t>werden</a:t>
            </a:r>
            <a:r>
              <a:rPr lang="en-GB" dirty="0" smtClean="0"/>
              <a:t> </a:t>
            </a:r>
            <a:r>
              <a:rPr lang="en-GB" dirty="0" err="1" smtClean="0"/>
              <a:t>Methoden</a:t>
            </a:r>
            <a:r>
              <a:rPr lang="en-GB" dirty="0" smtClean="0"/>
              <a:t> </a:t>
            </a:r>
            <a:r>
              <a:rPr lang="en-GB" dirty="0" err="1" smtClean="0"/>
              <a:t>für</a:t>
            </a:r>
            <a:r>
              <a:rPr lang="en-GB" dirty="0" smtClean="0"/>
              <a:t> </a:t>
            </a:r>
            <a:r>
              <a:rPr lang="en-GB" dirty="0" err="1" smtClean="0"/>
              <a:t>gepaarte</a:t>
            </a:r>
            <a:r>
              <a:rPr lang="en-GB" dirty="0" smtClean="0"/>
              <a:t> </a:t>
            </a:r>
            <a:r>
              <a:rPr lang="en-GB" dirty="0" err="1" smtClean="0"/>
              <a:t>Daten</a:t>
            </a:r>
            <a:r>
              <a:rPr lang="en-GB" dirty="0" smtClean="0"/>
              <a:t> </a:t>
            </a:r>
            <a:r>
              <a:rPr lang="en-GB" dirty="0" err="1" smtClean="0"/>
              <a:t>verwendet</a:t>
            </a:r>
            <a:endParaRPr lang="en-GB" dirty="0" smtClean="0"/>
          </a:p>
          <a:p>
            <a:pPr lvl="1" eaLnBrk="1" hangingPunct="1">
              <a:buFont typeface="Arial" charset="0"/>
              <a:buChar char="•"/>
              <a:defRPr/>
            </a:pPr>
            <a:r>
              <a:rPr lang="en-GB" dirty="0" err="1" smtClean="0"/>
              <a:t>Teilnehmer-spezifische</a:t>
            </a:r>
            <a:r>
              <a:rPr lang="en-GB" dirty="0" smtClean="0"/>
              <a:t> </a:t>
            </a:r>
            <a:r>
              <a:rPr lang="en-GB" dirty="0" err="1" smtClean="0"/>
              <a:t>Unterschiede</a:t>
            </a:r>
            <a:r>
              <a:rPr lang="en-GB" dirty="0" smtClean="0"/>
              <a:t> </a:t>
            </a:r>
            <a:r>
              <a:rPr lang="en-GB" dirty="0" err="1" smtClean="0"/>
              <a:t>zwischen</a:t>
            </a:r>
            <a:r>
              <a:rPr lang="en-GB" dirty="0" smtClean="0"/>
              <a:t> Intervention und </a:t>
            </a:r>
            <a:r>
              <a:rPr lang="en-GB" dirty="0" err="1" smtClean="0"/>
              <a:t>Kontrolle</a:t>
            </a:r>
            <a:r>
              <a:rPr lang="en-GB" dirty="0" smtClean="0"/>
              <a:t> </a:t>
            </a:r>
            <a:r>
              <a:rPr lang="en-GB" dirty="0" err="1" smtClean="0"/>
              <a:t>werden</a:t>
            </a:r>
            <a:r>
              <a:rPr lang="en-GB" dirty="0" smtClean="0"/>
              <a:t> </a:t>
            </a:r>
            <a:r>
              <a:rPr lang="en-GB" dirty="0" err="1" smtClean="0"/>
              <a:t>gemessen</a:t>
            </a:r>
            <a:endParaRPr lang="en-GB" dirty="0" smtClean="0"/>
          </a:p>
          <a:p>
            <a:pPr lvl="1" eaLnBrk="1" hangingPunct="1">
              <a:buFont typeface="Arial" charset="0"/>
              <a:buChar char="•"/>
              <a:defRPr/>
            </a:pPr>
            <a:r>
              <a:rPr lang="en-GB" dirty="0" err="1" smtClean="0"/>
              <a:t>Metaanalyse</a:t>
            </a:r>
            <a:r>
              <a:rPr lang="en-GB" dirty="0" smtClean="0"/>
              <a:t> </a:t>
            </a:r>
            <a:r>
              <a:rPr lang="en-GB" dirty="0" err="1" smtClean="0"/>
              <a:t>kann</a:t>
            </a:r>
            <a:r>
              <a:rPr lang="en-GB" dirty="0" smtClean="0"/>
              <a:t> </a:t>
            </a:r>
            <a:r>
              <a:rPr lang="en-GB" dirty="0" err="1" smtClean="0"/>
              <a:t>mit</a:t>
            </a:r>
            <a:r>
              <a:rPr lang="en-GB" dirty="0" smtClean="0"/>
              <a:t> GIV </a:t>
            </a:r>
            <a:r>
              <a:rPr lang="en-GB" dirty="0" err="1" smtClean="0"/>
              <a:t>durchgeführt</a:t>
            </a:r>
            <a:r>
              <a:rPr lang="en-GB" dirty="0" smtClean="0"/>
              <a:t> </a:t>
            </a:r>
            <a:r>
              <a:rPr lang="en-GB" dirty="0" err="1" smtClean="0"/>
              <a:t>werden</a:t>
            </a:r>
            <a:endParaRPr lang="en-GB" dirty="0" smtClean="0"/>
          </a:p>
          <a:p>
            <a:pPr eaLnBrk="1" hangingPunct="1">
              <a:defRPr/>
            </a:pPr>
            <a:r>
              <a:rPr lang="en-GB" dirty="0" err="1" smtClean="0"/>
              <a:t>Manche</a:t>
            </a:r>
            <a:r>
              <a:rPr lang="en-GB" dirty="0" smtClean="0"/>
              <a:t> </a:t>
            </a:r>
            <a:r>
              <a:rPr lang="en-GB" dirty="0" err="1" smtClean="0"/>
              <a:t>Studien</a:t>
            </a:r>
            <a:r>
              <a:rPr lang="en-GB" dirty="0" smtClean="0"/>
              <a:t> </a:t>
            </a:r>
            <a:r>
              <a:rPr lang="en-GB" dirty="0" err="1" smtClean="0"/>
              <a:t>arbeiten</a:t>
            </a:r>
            <a:r>
              <a:rPr lang="en-GB" dirty="0" smtClean="0"/>
              <a:t> </a:t>
            </a:r>
            <a:r>
              <a:rPr lang="en-GB" dirty="0" err="1" smtClean="0"/>
              <a:t>mit</a:t>
            </a:r>
            <a:r>
              <a:rPr lang="en-GB" dirty="0" smtClean="0"/>
              <a:t> </a:t>
            </a:r>
            <a:r>
              <a:rPr lang="en-GB" dirty="0" err="1" smtClean="0"/>
              <a:t>einem</a:t>
            </a:r>
            <a:r>
              <a:rPr lang="en-GB" dirty="0" smtClean="0"/>
              <a:t> </a:t>
            </a:r>
            <a:r>
              <a:rPr lang="en-GB" dirty="0" err="1" smtClean="0"/>
              <a:t>simplen</a:t>
            </a:r>
            <a:r>
              <a:rPr lang="en-GB" dirty="0" smtClean="0"/>
              <a:t> </a:t>
            </a:r>
            <a:r>
              <a:rPr lang="en-GB" dirty="0" err="1" smtClean="0"/>
              <a:t>Vergleich</a:t>
            </a:r>
            <a:r>
              <a:rPr lang="en-GB" dirty="0" smtClean="0"/>
              <a:t> </a:t>
            </a:r>
            <a:r>
              <a:rPr lang="en-GB" dirty="0" err="1" smtClean="0"/>
              <a:t>zwischen</a:t>
            </a:r>
            <a:r>
              <a:rPr lang="en-GB" dirty="0" smtClean="0"/>
              <a:t> Intervention und </a:t>
            </a:r>
            <a:r>
              <a:rPr lang="en-GB" dirty="0" err="1" smtClean="0"/>
              <a:t>Kontrolle</a:t>
            </a:r>
            <a:endParaRPr lang="en-GB" dirty="0" smtClean="0"/>
          </a:p>
          <a:p>
            <a:pPr lvl="1" eaLnBrk="1" hangingPunct="1">
              <a:buFont typeface="Arial" charset="0"/>
              <a:buChar char="•"/>
              <a:defRPr/>
            </a:pPr>
            <a:r>
              <a:rPr lang="en-GB" dirty="0" smtClean="0"/>
              <a:t>Falls </a:t>
            </a:r>
            <a:r>
              <a:rPr lang="en-GB" dirty="0" err="1" smtClean="0"/>
              <a:t>nicht</a:t>
            </a:r>
            <a:r>
              <a:rPr lang="en-GB" dirty="0" smtClean="0"/>
              <a:t>, muss </a:t>
            </a:r>
            <a:r>
              <a:rPr lang="en-GB" dirty="0" err="1" smtClean="0"/>
              <a:t>für</a:t>
            </a:r>
            <a:r>
              <a:rPr lang="en-GB" dirty="0" smtClean="0"/>
              <a:t> </a:t>
            </a:r>
            <a:r>
              <a:rPr lang="en-GB" dirty="0" err="1" smtClean="0"/>
              <a:t>Korrelation</a:t>
            </a:r>
            <a:r>
              <a:rPr lang="en-GB" dirty="0" smtClean="0"/>
              <a:t> </a:t>
            </a:r>
            <a:r>
              <a:rPr lang="en-GB" dirty="0" err="1" smtClean="0"/>
              <a:t>korrigiert</a:t>
            </a:r>
            <a:r>
              <a:rPr lang="en-GB" dirty="0" smtClean="0"/>
              <a:t> </a:t>
            </a:r>
            <a:r>
              <a:rPr lang="en-GB" dirty="0" err="1" smtClean="0"/>
              <a:t>werden</a:t>
            </a:r>
            <a:endParaRPr lang="en-GB" dirty="0" smtClean="0"/>
          </a:p>
          <a:p>
            <a:pPr eaLnBrk="1" hangingPunct="1">
              <a:defRPr/>
            </a:pPr>
            <a:r>
              <a:rPr lang="en-GB" dirty="0" err="1" smtClean="0"/>
              <a:t>Holen</a:t>
            </a:r>
            <a:r>
              <a:rPr lang="en-GB" dirty="0" smtClean="0"/>
              <a:t> </a:t>
            </a:r>
            <a:r>
              <a:rPr lang="en-GB" dirty="0" err="1" smtClean="0"/>
              <a:t>Sie</a:t>
            </a:r>
            <a:r>
              <a:rPr lang="en-GB" dirty="0" smtClean="0"/>
              <a:t> </a:t>
            </a:r>
            <a:r>
              <a:rPr lang="en-GB" dirty="0" err="1" smtClean="0"/>
              <a:t>sich</a:t>
            </a:r>
            <a:r>
              <a:rPr lang="en-GB" dirty="0" smtClean="0"/>
              <a:t> </a:t>
            </a:r>
            <a:r>
              <a:rPr lang="en-GB" dirty="0" err="1" smtClean="0"/>
              <a:t>statistischen</a:t>
            </a:r>
            <a:r>
              <a:rPr lang="en-GB" dirty="0" smtClean="0"/>
              <a:t> Rat </a:t>
            </a:r>
            <a:r>
              <a:rPr lang="en-GB" dirty="0" err="1" smtClean="0"/>
              <a:t>ein</a:t>
            </a:r>
            <a:r>
              <a:rPr lang="en-GB" dirty="0" smtClean="0"/>
              <a:t>!</a:t>
            </a:r>
          </a:p>
          <a:p>
            <a:pPr eaLnBrk="1" hangingPunct="1">
              <a:defRPr/>
            </a:pPr>
            <a:r>
              <a:rPr lang="en-GB" dirty="0" err="1" smtClean="0"/>
              <a:t>Identifizieren</a:t>
            </a:r>
            <a:r>
              <a:rPr lang="en-GB" dirty="0" smtClean="0"/>
              <a:t> </a:t>
            </a:r>
            <a:r>
              <a:rPr lang="en-GB" dirty="0" err="1" smtClean="0"/>
              <a:t>Sie</a:t>
            </a:r>
            <a:r>
              <a:rPr lang="en-GB" dirty="0" smtClean="0"/>
              <a:t> cluster-</a:t>
            </a:r>
            <a:r>
              <a:rPr lang="en-GB" dirty="0" err="1" smtClean="0"/>
              <a:t>randomisierte</a:t>
            </a:r>
            <a:r>
              <a:rPr lang="en-GB" dirty="0" smtClean="0"/>
              <a:t> </a:t>
            </a:r>
            <a:r>
              <a:rPr lang="en-GB" dirty="0" err="1" smtClean="0"/>
              <a:t>Studien</a:t>
            </a:r>
            <a:r>
              <a:rPr lang="en-GB" dirty="0" smtClean="0"/>
              <a:t> </a:t>
            </a:r>
            <a:r>
              <a:rPr lang="en-GB" dirty="0" err="1" smtClean="0"/>
              <a:t>richtig</a:t>
            </a:r>
            <a:r>
              <a:rPr lang="en-GB" dirty="0" smtClean="0"/>
              <a:t> und </a:t>
            </a:r>
            <a:r>
              <a:rPr lang="en-GB" dirty="0" err="1" smtClean="0"/>
              <a:t>beschreiben</a:t>
            </a:r>
            <a:r>
              <a:rPr lang="en-GB" dirty="0" smtClean="0"/>
              <a:t> </a:t>
            </a:r>
            <a:r>
              <a:rPr lang="en-GB" dirty="0" err="1" smtClean="0"/>
              <a:t>Sie</a:t>
            </a:r>
            <a:r>
              <a:rPr lang="en-GB" dirty="0" smtClean="0"/>
              <a:t> den </a:t>
            </a:r>
            <a:r>
              <a:rPr lang="en-GB" dirty="0" err="1" smtClean="0"/>
              <a:t>genauen</a:t>
            </a:r>
            <a:r>
              <a:rPr lang="en-GB" dirty="0" smtClean="0"/>
              <a:t> </a:t>
            </a:r>
            <a:r>
              <a:rPr lang="en-GB" dirty="0" err="1" smtClean="0"/>
              <a:t>Umgang</a:t>
            </a:r>
            <a:r>
              <a:rPr lang="en-GB" dirty="0" smtClean="0"/>
              <a:t> </a:t>
            </a:r>
            <a:r>
              <a:rPr lang="en-GB" dirty="0" err="1" smtClean="0"/>
              <a:t>mit</a:t>
            </a:r>
            <a:r>
              <a:rPr lang="en-GB" dirty="0" smtClean="0"/>
              <a:t> den </a:t>
            </a:r>
            <a:r>
              <a:rPr lang="en-GB" dirty="0" err="1" smtClean="0"/>
              <a:t>Daten</a:t>
            </a:r>
            <a:endParaRPr lang="en-GB" dirty="0" smtClean="0"/>
          </a:p>
        </p:txBody>
      </p:sp>
      <p:grpSp>
        <p:nvGrpSpPr>
          <p:cNvPr id="40964" name="Group 6"/>
          <p:cNvGrpSpPr>
            <a:grpSpLocks/>
          </p:cNvGrpSpPr>
          <p:nvPr/>
        </p:nvGrpSpPr>
        <p:grpSpPr bwMode="auto">
          <a:xfrm>
            <a:off x="125413" y="5975350"/>
            <a:ext cx="6392862" cy="741363"/>
            <a:chOff x="1555576" y="5433242"/>
            <a:chExt cx="6393762" cy="741593"/>
          </a:xfrm>
        </p:grpSpPr>
        <p:pic>
          <p:nvPicPr>
            <p:cNvPr id="40965"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7" name="Text Box 8"/>
            <p:cNvSpPr txBox="1">
              <a:spLocks noChangeArrowheads="1"/>
            </p:cNvSpPr>
            <p:nvPr/>
          </p:nvSpPr>
          <p:spPr bwMode="auto">
            <a:xfrm>
              <a:off x="2016016" y="5660325"/>
              <a:ext cx="5933322" cy="492278"/>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16.4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6" name="Group 2"/>
          <p:cNvGrpSpPr>
            <a:grpSpLocks/>
          </p:cNvGrpSpPr>
          <p:nvPr/>
        </p:nvGrpSpPr>
        <p:grpSpPr bwMode="auto">
          <a:xfrm>
            <a:off x="904875" y="1624013"/>
            <a:ext cx="7219950" cy="4471987"/>
            <a:chOff x="465" y="378"/>
            <a:chExt cx="4548" cy="2817"/>
          </a:xfrm>
        </p:grpSpPr>
        <p:grpSp>
          <p:nvGrpSpPr>
            <p:cNvPr id="41992" name="Group 3"/>
            <p:cNvGrpSpPr>
              <a:grpSpLocks/>
            </p:cNvGrpSpPr>
            <p:nvPr/>
          </p:nvGrpSpPr>
          <p:grpSpPr bwMode="auto">
            <a:xfrm>
              <a:off x="465" y="378"/>
              <a:ext cx="4548" cy="2817"/>
              <a:chOff x="465" y="378"/>
              <a:chExt cx="4548" cy="2817"/>
            </a:xfrm>
          </p:grpSpPr>
          <p:sp>
            <p:nvSpPr>
              <p:cNvPr id="571396" name="Line 4"/>
              <p:cNvSpPr>
                <a:spLocks noChangeAspect="1" noChangeShapeType="1"/>
              </p:cNvSpPr>
              <p:nvPr/>
            </p:nvSpPr>
            <p:spPr bwMode="auto">
              <a:xfrm>
                <a:off x="2029" y="2829"/>
                <a:ext cx="3" cy="50"/>
              </a:xfrm>
              <a:prstGeom prst="line">
                <a:avLst/>
              </a:prstGeom>
              <a:noFill/>
              <a:ln w="0">
                <a:solidFill>
                  <a:schemeClr val="tx1"/>
                </a:solidFill>
                <a:round/>
                <a:headEnd/>
                <a:tailEnd/>
              </a:ln>
            </p:spPr>
            <p:txBody>
              <a:bodyPr/>
              <a:lstStyle/>
              <a:p>
                <a:pPr>
                  <a:defRPr/>
                </a:pPr>
                <a:endParaRPr lang="en-AU">
                  <a:latin typeface="+mn-lt"/>
                </a:endParaRPr>
              </a:p>
            </p:txBody>
          </p:sp>
          <p:sp>
            <p:nvSpPr>
              <p:cNvPr id="571397" name="Line 5"/>
              <p:cNvSpPr>
                <a:spLocks noChangeAspect="1" noChangeShapeType="1"/>
              </p:cNvSpPr>
              <p:nvPr/>
            </p:nvSpPr>
            <p:spPr bwMode="auto">
              <a:xfrm>
                <a:off x="2586" y="2829"/>
                <a:ext cx="3" cy="50"/>
              </a:xfrm>
              <a:prstGeom prst="line">
                <a:avLst/>
              </a:prstGeom>
              <a:noFill/>
              <a:ln w="0">
                <a:solidFill>
                  <a:schemeClr val="tx1"/>
                </a:solidFill>
                <a:round/>
                <a:headEnd/>
                <a:tailEnd/>
              </a:ln>
            </p:spPr>
            <p:txBody>
              <a:bodyPr/>
              <a:lstStyle/>
              <a:p>
                <a:pPr>
                  <a:defRPr/>
                </a:pPr>
                <a:endParaRPr lang="en-AU">
                  <a:latin typeface="+mn-lt"/>
                </a:endParaRPr>
              </a:p>
            </p:txBody>
          </p:sp>
          <p:sp>
            <p:nvSpPr>
              <p:cNvPr id="571398" name="Line 6"/>
              <p:cNvSpPr>
                <a:spLocks noChangeAspect="1" noChangeShapeType="1"/>
              </p:cNvSpPr>
              <p:nvPr/>
            </p:nvSpPr>
            <p:spPr bwMode="auto">
              <a:xfrm>
                <a:off x="3141" y="2829"/>
                <a:ext cx="2" cy="50"/>
              </a:xfrm>
              <a:prstGeom prst="line">
                <a:avLst/>
              </a:prstGeom>
              <a:noFill/>
              <a:ln w="0">
                <a:solidFill>
                  <a:schemeClr val="tx1"/>
                </a:solidFill>
                <a:round/>
                <a:headEnd/>
                <a:tailEnd/>
              </a:ln>
            </p:spPr>
            <p:txBody>
              <a:bodyPr/>
              <a:lstStyle/>
              <a:p>
                <a:pPr>
                  <a:defRPr/>
                </a:pPr>
                <a:endParaRPr lang="en-AU">
                  <a:latin typeface="+mn-lt"/>
                </a:endParaRPr>
              </a:p>
            </p:txBody>
          </p:sp>
          <p:sp>
            <p:nvSpPr>
              <p:cNvPr id="571399" name="Line 7"/>
              <p:cNvSpPr>
                <a:spLocks noChangeAspect="1" noChangeShapeType="1"/>
              </p:cNvSpPr>
              <p:nvPr/>
            </p:nvSpPr>
            <p:spPr bwMode="auto">
              <a:xfrm>
                <a:off x="3697" y="2829"/>
                <a:ext cx="3" cy="50"/>
              </a:xfrm>
              <a:prstGeom prst="line">
                <a:avLst/>
              </a:prstGeom>
              <a:noFill/>
              <a:ln w="0">
                <a:solidFill>
                  <a:schemeClr val="tx1"/>
                </a:solidFill>
                <a:round/>
                <a:headEnd/>
                <a:tailEnd/>
              </a:ln>
            </p:spPr>
            <p:txBody>
              <a:bodyPr/>
              <a:lstStyle/>
              <a:p>
                <a:pPr>
                  <a:defRPr/>
                </a:pPr>
                <a:endParaRPr lang="en-AU">
                  <a:latin typeface="+mn-lt"/>
                </a:endParaRPr>
              </a:p>
            </p:txBody>
          </p:sp>
          <p:sp>
            <p:nvSpPr>
              <p:cNvPr id="571400" name="Line 8"/>
              <p:cNvSpPr>
                <a:spLocks noChangeAspect="1" noChangeShapeType="1"/>
              </p:cNvSpPr>
              <p:nvPr/>
            </p:nvSpPr>
            <p:spPr bwMode="auto">
              <a:xfrm>
                <a:off x="4254" y="2829"/>
                <a:ext cx="3" cy="50"/>
              </a:xfrm>
              <a:prstGeom prst="line">
                <a:avLst/>
              </a:prstGeom>
              <a:noFill/>
              <a:ln w="0">
                <a:solidFill>
                  <a:schemeClr val="tx1"/>
                </a:solidFill>
                <a:round/>
                <a:headEnd/>
                <a:tailEnd/>
              </a:ln>
            </p:spPr>
            <p:txBody>
              <a:bodyPr/>
              <a:lstStyle/>
              <a:p>
                <a:pPr>
                  <a:defRPr/>
                </a:pPr>
                <a:endParaRPr lang="en-AU">
                  <a:latin typeface="+mn-lt"/>
                </a:endParaRPr>
              </a:p>
            </p:txBody>
          </p:sp>
          <p:sp>
            <p:nvSpPr>
              <p:cNvPr id="571401" name="Line 9"/>
              <p:cNvSpPr>
                <a:spLocks noChangeAspect="1" noChangeShapeType="1"/>
              </p:cNvSpPr>
              <p:nvPr/>
            </p:nvSpPr>
            <p:spPr bwMode="auto">
              <a:xfrm>
                <a:off x="2029" y="2829"/>
                <a:ext cx="2225" cy="3"/>
              </a:xfrm>
              <a:prstGeom prst="line">
                <a:avLst/>
              </a:prstGeom>
              <a:noFill/>
              <a:ln w="0">
                <a:solidFill>
                  <a:schemeClr val="tx1"/>
                </a:solidFill>
                <a:round/>
                <a:headEnd/>
                <a:tailEnd/>
              </a:ln>
            </p:spPr>
            <p:txBody>
              <a:bodyPr/>
              <a:lstStyle/>
              <a:p>
                <a:pPr>
                  <a:defRPr/>
                </a:pPr>
                <a:endParaRPr lang="en-AU">
                  <a:latin typeface="+mn-lt"/>
                </a:endParaRPr>
              </a:p>
            </p:txBody>
          </p:sp>
          <p:sp>
            <p:nvSpPr>
              <p:cNvPr id="571402" name="Rectangle 10"/>
              <p:cNvSpPr>
                <a:spLocks noChangeAspect="1" noChangeArrowheads="1"/>
              </p:cNvSpPr>
              <p:nvPr/>
            </p:nvSpPr>
            <p:spPr bwMode="auto">
              <a:xfrm>
                <a:off x="1977" y="2914"/>
                <a:ext cx="92" cy="136"/>
              </a:xfrm>
              <a:prstGeom prst="rect">
                <a:avLst/>
              </a:prstGeom>
              <a:noFill/>
              <a:ln w="9525">
                <a:noFill/>
                <a:miter lim="800000"/>
                <a:headEnd/>
                <a:tailEnd/>
              </a:ln>
            </p:spPr>
            <p:txBody>
              <a:bodyPr wrap="none" lIns="0" tIns="0" rIns="0" bIns="0">
                <a:spAutoFit/>
              </a:bodyPr>
              <a:lstStyle/>
              <a:p>
                <a:pPr>
                  <a:defRPr/>
                </a:pPr>
                <a:r>
                  <a:rPr lang="en-US" sz="1400">
                    <a:latin typeface="+mn-lt"/>
                  </a:rPr>
                  <a:t>-2</a:t>
                </a:r>
              </a:p>
            </p:txBody>
          </p:sp>
          <p:sp>
            <p:nvSpPr>
              <p:cNvPr id="571403" name="Rectangle 11"/>
              <p:cNvSpPr>
                <a:spLocks noChangeAspect="1" noChangeArrowheads="1"/>
              </p:cNvSpPr>
              <p:nvPr/>
            </p:nvSpPr>
            <p:spPr bwMode="auto">
              <a:xfrm>
                <a:off x="2531" y="2914"/>
                <a:ext cx="92" cy="136"/>
              </a:xfrm>
              <a:prstGeom prst="rect">
                <a:avLst/>
              </a:prstGeom>
              <a:noFill/>
              <a:ln w="9525">
                <a:noFill/>
                <a:miter lim="800000"/>
                <a:headEnd/>
                <a:tailEnd/>
              </a:ln>
            </p:spPr>
            <p:txBody>
              <a:bodyPr wrap="none" lIns="0" tIns="0" rIns="0" bIns="0">
                <a:spAutoFit/>
              </a:bodyPr>
              <a:lstStyle/>
              <a:p>
                <a:pPr>
                  <a:defRPr/>
                </a:pPr>
                <a:r>
                  <a:rPr lang="en-US" sz="1400">
                    <a:latin typeface="+mn-lt"/>
                  </a:rPr>
                  <a:t>-1</a:t>
                </a:r>
              </a:p>
            </p:txBody>
          </p:sp>
          <p:sp>
            <p:nvSpPr>
              <p:cNvPr id="571404" name="Rectangle 12"/>
              <p:cNvSpPr>
                <a:spLocks noChangeAspect="1" noChangeArrowheads="1"/>
              </p:cNvSpPr>
              <p:nvPr/>
            </p:nvSpPr>
            <p:spPr bwMode="auto">
              <a:xfrm>
                <a:off x="3111" y="2914"/>
                <a:ext cx="58" cy="136"/>
              </a:xfrm>
              <a:prstGeom prst="rect">
                <a:avLst/>
              </a:prstGeom>
              <a:noFill/>
              <a:ln w="9525">
                <a:noFill/>
                <a:miter lim="800000"/>
                <a:headEnd/>
                <a:tailEnd/>
              </a:ln>
            </p:spPr>
            <p:txBody>
              <a:bodyPr wrap="none" lIns="0" tIns="0" rIns="0" bIns="0">
                <a:spAutoFit/>
              </a:bodyPr>
              <a:lstStyle/>
              <a:p>
                <a:pPr>
                  <a:defRPr/>
                </a:pPr>
                <a:r>
                  <a:rPr lang="en-US" sz="1400">
                    <a:latin typeface="+mn-lt"/>
                  </a:rPr>
                  <a:t>0</a:t>
                </a:r>
              </a:p>
            </p:txBody>
          </p:sp>
          <p:sp>
            <p:nvSpPr>
              <p:cNvPr id="571405" name="Rectangle 13"/>
              <p:cNvSpPr>
                <a:spLocks noChangeAspect="1" noChangeArrowheads="1"/>
              </p:cNvSpPr>
              <p:nvPr/>
            </p:nvSpPr>
            <p:spPr bwMode="auto">
              <a:xfrm>
                <a:off x="3667" y="2914"/>
                <a:ext cx="58" cy="136"/>
              </a:xfrm>
              <a:prstGeom prst="rect">
                <a:avLst/>
              </a:prstGeom>
              <a:noFill/>
              <a:ln w="9525">
                <a:noFill/>
                <a:miter lim="800000"/>
                <a:headEnd/>
                <a:tailEnd/>
              </a:ln>
            </p:spPr>
            <p:txBody>
              <a:bodyPr wrap="none" lIns="0" tIns="0" rIns="0" bIns="0">
                <a:spAutoFit/>
              </a:bodyPr>
              <a:lstStyle/>
              <a:p>
                <a:pPr>
                  <a:defRPr/>
                </a:pPr>
                <a:r>
                  <a:rPr lang="en-US" sz="1400">
                    <a:latin typeface="+mn-lt"/>
                  </a:rPr>
                  <a:t>1</a:t>
                </a:r>
              </a:p>
            </p:txBody>
          </p:sp>
          <p:sp>
            <p:nvSpPr>
              <p:cNvPr id="571406" name="Rectangle 14"/>
              <p:cNvSpPr>
                <a:spLocks noChangeAspect="1" noChangeArrowheads="1"/>
              </p:cNvSpPr>
              <p:nvPr/>
            </p:nvSpPr>
            <p:spPr bwMode="auto">
              <a:xfrm>
                <a:off x="4224" y="2914"/>
                <a:ext cx="58" cy="136"/>
              </a:xfrm>
              <a:prstGeom prst="rect">
                <a:avLst/>
              </a:prstGeom>
              <a:noFill/>
              <a:ln w="9525">
                <a:noFill/>
                <a:miter lim="800000"/>
                <a:headEnd/>
                <a:tailEnd/>
              </a:ln>
            </p:spPr>
            <p:txBody>
              <a:bodyPr wrap="none" lIns="0" tIns="0" rIns="0" bIns="0">
                <a:spAutoFit/>
              </a:bodyPr>
              <a:lstStyle/>
              <a:p>
                <a:pPr>
                  <a:defRPr/>
                </a:pPr>
                <a:r>
                  <a:rPr lang="en-US" sz="1400">
                    <a:latin typeface="+mn-lt"/>
                  </a:rPr>
                  <a:t>2</a:t>
                </a:r>
              </a:p>
            </p:txBody>
          </p:sp>
          <p:sp>
            <p:nvSpPr>
              <p:cNvPr id="571407" name="Line 15"/>
              <p:cNvSpPr>
                <a:spLocks noChangeAspect="1" noChangeShapeType="1"/>
              </p:cNvSpPr>
              <p:nvPr/>
            </p:nvSpPr>
            <p:spPr bwMode="auto">
              <a:xfrm flipV="1">
                <a:off x="3141" y="615"/>
                <a:ext cx="2" cy="2214"/>
              </a:xfrm>
              <a:prstGeom prst="line">
                <a:avLst/>
              </a:prstGeom>
              <a:noFill/>
              <a:ln w="0">
                <a:solidFill>
                  <a:schemeClr val="tx1"/>
                </a:solidFill>
                <a:round/>
                <a:headEnd/>
                <a:tailEnd/>
              </a:ln>
            </p:spPr>
            <p:txBody>
              <a:bodyPr/>
              <a:lstStyle/>
              <a:p>
                <a:pPr>
                  <a:defRPr/>
                </a:pPr>
                <a:endParaRPr lang="en-AU">
                  <a:latin typeface="+mn-lt"/>
                </a:endParaRPr>
              </a:p>
            </p:txBody>
          </p:sp>
          <p:sp>
            <p:nvSpPr>
              <p:cNvPr id="571408" name="Rectangle 16"/>
              <p:cNvSpPr>
                <a:spLocks noChangeAspect="1" noChangeArrowheads="1"/>
              </p:cNvSpPr>
              <p:nvPr/>
            </p:nvSpPr>
            <p:spPr bwMode="auto">
              <a:xfrm>
                <a:off x="2684" y="610"/>
                <a:ext cx="50" cy="50"/>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09" name="Freeform 17"/>
              <p:cNvSpPr>
                <a:spLocks noChangeAspect="1"/>
              </p:cNvSpPr>
              <p:nvPr/>
            </p:nvSpPr>
            <p:spPr bwMode="auto">
              <a:xfrm>
                <a:off x="2267" y="638"/>
                <a:ext cx="894" cy="2"/>
              </a:xfrm>
              <a:custGeom>
                <a:avLst/>
                <a:gdLst/>
                <a:ahLst/>
                <a:cxnLst>
                  <a:cxn ang="0">
                    <a:pos x="1074" y="0"/>
                  </a:cxn>
                  <a:cxn ang="0">
                    <a:pos x="537" y="0"/>
                  </a:cxn>
                  <a:cxn ang="0">
                    <a:pos x="0" y="0"/>
                  </a:cxn>
                </a:cxnLst>
                <a:rect l="0" t="0" r="r" b="b"/>
                <a:pathLst>
                  <a:path w="1074">
                    <a:moveTo>
                      <a:pt x="1074" y="0"/>
                    </a:moveTo>
                    <a:lnTo>
                      <a:pt x="537"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10" name="Rectangle 18"/>
              <p:cNvSpPr>
                <a:spLocks noChangeAspect="1" noChangeArrowheads="1"/>
              </p:cNvSpPr>
              <p:nvPr/>
            </p:nvSpPr>
            <p:spPr bwMode="auto">
              <a:xfrm>
                <a:off x="2958" y="770"/>
                <a:ext cx="48" cy="47"/>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11" name="Freeform 19"/>
              <p:cNvSpPr>
                <a:spLocks noChangeAspect="1"/>
              </p:cNvSpPr>
              <p:nvPr/>
            </p:nvSpPr>
            <p:spPr bwMode="auto">
              <a:xfrm>
                <a:off x="2516" y="795"/>
                <a:ext cx="939" cy="2"/>
              </a:xfrm>
              <a:custGeom>
                <a:avLst/>
                <a:gdLst/>
                <a:ahLst/>
                <a:cxnLst>
                  <a:cxn ang="0">
                    <a:pos x="1126" y="0"/>
                  </a:cxn>
                  <a:cxn ang="0">
                    <a:pos x="563" y="0"/>
                  </a:cxn>
                  <a:cxn ang="0">
                    <a:pos x="0" y="0"/>
                  </a:cxn>
                </a:cxnLst>
                <a:rect l="0" t="0" r="r" b="b"/>
                <a:pathLst>
                  <a:path w="1126">
                    <a:moveTo>
                      <a:pt x="1126" y="0"/>
                    </a:moveTo>
                    <a:lnTo>
                      <a:pt x="563"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12" name="Rectangle 20"/>
              <p:cNvSpPr>
                <a:spLocks noChangeAspect="1" noChangeArrowheads="1"/>
              </p:cNvSpPr>
              <p:nvPr/>
            </p:nvSpPr>
            <p:spPr bwMode="auto">
              <a:xfrm>
                <a:off x="2863" y="912"/>
                <a:ext cx="73" cy="73"/>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13" name="Freeform 21"/>
              <p:cNvSpPr>
                <a:spLocks noChangeAspect="1"/>
              </p:cNvSpPr>
              <p:nvPr/>
            </p:nvSpPr>
            <p:spPr bwMode="auto">
              <a:xfrm>
                <a:off x="2544" y="952"/>
                <a:ext cx="719" cy="3"/>
              </a:xfrm>
              <a:custGeom>
                <a:avLst/>
                <a:gdLst/>
                <a:ahLst/>
                <a:cxnLst>
                  <a:cxn ang="0">
                    <a:pos x="865" y="0"/>
                  </a:cxn>
                  <a:cxn ang="0">
                    <a:pos x="432" y="0"/>
                  </a:cxn>
                  <a:cxn ang="0">
                    <a:pos x="0" y="0"/>
                  </a:cxn>
                </a:cxnLst>
                <a:rect l="0" t="0" r="r" b="b"/>
                <a:pathLst>
                  <a:path w="865">
                    <a:moveTo>
                      <a:pt x="865" y="0"/>
                    </a:moveTo>
                    <a:lnTo>
                      <a:pt x="432"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14" name="Rectangle 22"/>
              <p:cNvSpPr>
                <a:spLocks noChangeAspect="1" noChangeArrowheads="1"/>
              </p:cNvSpPr>
              <p:nvPr/>
            </p:nvSpPr>
            <p:spPr bwMode="auto">
              <a:xfrm>
                <a:off x="3238" y="1077"/>
                <a:ext cx="50" cy="52"/>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15" name="Freeform 23"/>
              <p:cNvSpPr>
                <a:spLocks noChangeAspect="1"/>
              </p:cNvSpPr>
              <p:nvPr/>
            </p:nvSpPr>
            <p:spPr bwMode="auto">
              <a:xfrm>
                <a:off x="2774" y="1109"/>
                <a:ext cx="981" cy="3"/>
              </a:xfrm>
              <a:custGeom>
                <a:avLst/>
                <a:gdLst/>
                <a:ahLst/>
                <a:cxnLst>
                  <a:cxn ang="0">
                    <a:pos x="1179" y="0"/>
                  </a:cxn>
                  <a:cxn ang="0">
                    <a:pos x="589" y="0"/>
                  </a:cxn>
                  <a:cxn ang="0">
                    <a:pos x="0" y="0"/>
                  </a:cxn>
                </a:cxnLst>
                <a:rect l="0" t="0" r="r" b="b"/>
                <a:pathLst>
                  <a:path w="1179">
                    <a:moveTo>
                      <a:pt x="1179" y="0"/>
                    </a:moveTo>
                    <a:lnTo>
                      <a:pt x="589"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16" name="Rectangle 24"/>
              <p:cNvSpPr>
                <a:spLocks noChangeAspect="1" noChangeArrowheads="1"/>
              </p:cNvSpPr>
              <p:nvPr/>
            </p:nvSpPr>
            <p:spPr bwMode="auto">
              <a:xfrm>
                <a:off x="3143" y="1237"/>
                <a:ext cx="45" cy="42"/>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17" name="Freeform 25"/>
              <p:cNvSpPr>
                <a:spLocks noChangeAspect="1"/>
              </p:cNvSpPr>
              <p:nvPr/>
            </p:nvSpPr>
            <p:spPr bwMode="auto">
              <a:xfrm>
                <a:off x="2624" y="1264"/>
                <a:ext cx="1091" cy="3"/>
              </a:xfrm>
              <a:custGeom>
                <a:avLst/>
                <a:gdLst/>
                <a:ahLst/>
                <a:cxnLst>
                  <a:cxn ang="0">
                    <a:pos x="1311" y="0"/>
                  </a:cxn>
                  <a:cxn ang="0">
                    <a:pos x="656" y="0"/>
                  </a:cxn>
                  <a:cxn ang="0">
                    <a:pos x="0" y="0"/>
                  </a:cxn>
                </a:cxnLst>
                <a:rect l="0" t="0" r="r" b="b"/>
                <a:pathLst>
                  <a:path w="1311">
                    <a:moveTo>
                      <a:pt x="1311" y="0"/>
                    </a:moveTo>
                    <a:lnTo>
                      <a:pt x="656"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18" name="Rectangle 26"/>
              <p:cNvSpPr>
                <a:spLocks noChangeAspect="1" noChangeArrowheads="1"/>
              </p:cNvSpPr>
              <p:nvPr/>
            </p:nvSpPr>
            <p:spPr bwMode="auto">
              <a:xfrm>
                <a:off x="2684" y="1394"/>
                <a:ext cx="50" cy="50"/>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19" name="Freeform 27"/>
              <p:cNvSpPr>
                <a:spLocks noChangeAspect="1"/>
              </p:cNvSpPr>
              <p:nvPr/>
            </p:nvSpPr>
            <p:spPr bwMode="auto">
              <a:xfrm>
                <a:off x="2222" y="1421"/>
                <a:ext cx="981" cy="3"/>
              </a:xfrm>
              <a:custGeom>
                <a:avLst/>
                <a:gdLst/>
                <a:ahLst/>
                <a:cxnLst>
                  <a:cxn ang="0">
                    <a:pos x="1179" y="0"/>
                  </a:cxn>
                  <a:cxn ang="0">
                    <a:pos x="590" y="0"/>
                  </a:cxn>
                  <a:cxn ang="0">
                    <a:pos x="0" y="0"/>
                  </a:cxn>
                </a:cxnLst>
                <a:rect l="0" t="0" r="r" b="b"/>
                <a:pathLst>
                  <a:path w="1179">
                    <a:moveTo>
                      <a:pt x="1179" y="0"/>
                    </a:moveTo>
                    <a:lnTo>
                      <a:pt x="590"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20" name="Rectangle 28"/>
              <p:cNvSpPr>
                <a:spLocks noChangeAspect="1" noChangeArrowheads="1"/>
              </p:cNvSpPr>
              <p:nvPr/>
            </p:nvSpPr>
            <p:spPr bwMode="auto">
              <a:xfrm>
                <a:off x="2798" y="1554"/>
                <a:ext cx="43" cy="42"/>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21" name="Freeform 29"/>
              <p:cNvSpPr>
                <a:spLocks noChangeAspect="1"/>
              </p:cNvSpPr>
              <p:nvPr/>
            </p:nvSpPr>
            <p:spPr bwMode="auto">
              <a:xfrm>
                <a:off x="2237" y="1576"/>
                <a:ext cx="1176" cy="3"/>
              </a:xfrm>
              <a:custGeom>
                <a:avLst/>
                <a:gdLst/>
                <a:ahLst/>
                <a:cxnLst>
                  <a:cxn ang="0">
                    <a:pos x="1415" y="0"/>
                  </a:cxn>
                  <a:cxn ang="0">
                    <a:pos x="707" y="0"/>
                  </a:cxn>
                  <a:cxn ang="0">
                    <a:pos x="0" y="0"/>
                  </a:cxn>
                </a:cxnLst>
                <a:rect l="0" t="0" r="r" b="b"/>
                <a:pathLst>
                  <a:path w="1415">
                    <a:moveTo>
                      <a:pt x="1415" y="0"/>
                    </a:moveTo>
                    <a:lnTo>
                      <a:pt x="707"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22" name="Rectangle 30"/>
              <p:cNvSpPr>
                <a:spLocks noChangeAspect="1" noChangeArrowheads="1"/>
              </p:cNvSpPr>
              <p:nvPr/>
            </p:nvSpPr>
            <p:spPr bwMode="auto">
              <a:xfrm>
                <a:off x="2641" y="1704"/>
                <a:ext cx="50" cy="50"/>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23" name="Freeform 31"/>
              <p:cNvSpPr>
                <a:spLocks noChangeAspect="1"/>
              </p:cNvSpPr>
              <p:nvPr/>
            </p:nvSpPr>
            <p:spPr bwMode="auto">
              <a:xfrm>
                <a:off x="2222" y="1734"/>
                <a:ext cx="894" cy="2"/>
              </a:xfrm>
              <a:custGeom>
                <a:avLst/>
                <a:gdLst/>
                <a:ahLst/>
                <a:cxnLst>
                  <a:cxn ang="0">
                    <a:pos x="1075" y="0"/>
                  </a:cxn>
                  <a:cxn ang="0">
                    <a:pos x="538" y="0"/>
                  </a:cxn>
                  <a:cxn ang="0">
                    <a:pos x="0" y="0"/>
                  </a:cxn>
                </a:cxnLst>
                <a:rect l="0" t="0" r="r" b="b"/>
                <a:pathLst>
                  <a:path w="1075">
                    <a:moveTo>
                      <a:pt x="1075" y="0"/>
                    </a:moveTo>
                    <a:lnTo>
                      <a:pt x="538"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24" name="Rectangle 32"/>
              <p:cNvSpPr>
                <a:spLocks noChangeAspect="1" noChangeArrowheads="1"/>
              </p:cNvSpPr>
              <p:nvPr/>
            </p:nvSpPr>
            <p:spPr bwMode="auto">
              <a:xfrm>
                <a:off x="2848" y="1856"/>
                <a:ext cx="58" cy="57"/>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25" name="Freeform 33"/>
              <p:cNvSpPr>
                <a:spLocks noChangeAspect="1"/>
              </p:cNvSpPr>
              <p:nvPr/>
            </p:nvSpPr>
            <p:spPr bwMode="auto">
              <a:xfrm>
                <a:off x="2466" y="1891"/>
                <a:ext cx="829" cy="2"/>
              </a:xfrm>
              <a:custGeom>
                <a:avLst/>
                <a:gdLst/>
                <a:ahLst/>
                <a:cxnLst>
                  <a:cxn ang="0">
                    <a:pos x="996" y="0"/>
                  </a:cxn>
                  <a:cxn ang="0">
                    <a:pos x="498" y="0"/>
                  </a:cxn>
                  <a:cxn ang="0">
                    <a:pos x="0" y="0"/>
                  </a:cxn>
                </a:cxnLst>
                <a:rect l="0" t="0" r="r" b="b"/>
                <a:pathLst>
                  <a:path w="996">
                    <a:moveTo>
                      <a:pt x="996" y="0"/>
                    </a:moveTo>
                    <a:lnTo>
                      <a:pt x="498"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26" name="Rectangle 34"/>
              <p:cNvSpPr>
                <a:spLocks noChangeAspect="1" noChangeArrowheads="1"/>
              </p:cNvSpPr>
              <p:nvPr/>
            </p:nvSpPr>
            <p:spPr bwMode="auto">
              <a:xfrm>
                <a:off x="2971" y="2021"/>
                <a:ext cx="42" cy="50"/>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27" name="Freeform 35"/>
              <p:cNvSpPr>
                <a:spLocks noChangeAspect="1"/>
              </p:cNvSpPr>
              <p:nvPr/>
            </p:nvSpPr>
            <p:spPr bwMode="auto">
              <a:xfrm>
                <a:off x="2506" y="2048"/>
                <a:ext cx="982" cy="3"/>
              </a:xfrm>
              <a:custGeom>
                <a:avLst/>
                <a:gdLst/>
                <a:ahLst/>
                <a:cxnLst>
                  <a:cxn ang="0">
                    <a:pos x="1179" y="0"/>
                  </a:cxn>
                  <a:cxn ang="0">
                    <a:pos x="590" y="0"/>
                  </a:cxn>
                  <a:cxn ang="0">
                    <a:pos x="0" y="0"/>
                  </a:cxn>
                </a:cxnLst>
                <a:rect l="0" t="0" r="r" b="b"/>
                <a:pathLst>
                  <a:path w="1179">
                    <a:moveTo>
                      <a:pt x="1179" y="0"/>
                    </a:moveTo>
                    <a:lnTo>
                      <a:pt x="590"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28" name="Rectangle 36"/>
              <p:cNvSpPr>
                <a:spLocks noChangeAspect="1" noChangeArrowheads="1"/>
              </p:cNvSpPr>
              <p:nvPr/>
            </p:nvSpPr>
            <p:spPr bwMode="auto">
              <a:xfrm>
                <a:off x="3051" y="2173"/>
                <a:ext cx="57" cy="55"/>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29" name="Freeform 37"/>
              <p:cNvSpPr>
                <a:spLocks noChangeAspect="1"/>
              </p:cNvSpPr>
              <p:nvPr/>
            </p:nvSpPr>
            <p:spPr bwMode="auto">
              <a:xfrm>
                <a:off x="2666" y="2203"/>
                <a:ext cx="829" cy="2"/>
              </a:xfrm>
              <a:custGeom>
                <a:avLst/>
                <a:gdLst/>
                <a:ahLst/>
                <a:cxnLst>
                  <a:cxn ang="0">
                    <a:pos x="996" y="0"/>
                  </a:cxn>
                  <a:cxn ang="0">
                    <a:pos x="498" y="0"/>
                  </a:cxn>
                  <a:cxn ang="0">
                    <a:pos x="0" y="0"/>
                  </a:cxn>
                </a:cxnLst>
                <a:rect l="0" t="0" r="r" b="b"/>
                <a:pathLst>
                  <a:path w="996">
                    <a:moveTo>
                      <a:pt x="996" y="0"/>
                    </a:moveTo>
                    <a:lnTo>
                      <a:pt x="498"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30" name="Rectangle 38"/>
              <p:cNvSpPr>
                <a:spLocks noChangeAspect="1" noChangeArrowheads="1"/>
              </p:cNvSpPr>
              <p:nvPr/>
            </p:nvSpPr>
            <p:spPr bwMode="auto">
              <a:xfrm>
                <a:off x="2963" y="2323"/>
                <a:ext cx="65" cy="65"/>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1431" name="Freeform 39"/>
              <p:cNvSpPr>
                <a:spLocks noChangeAspect="1"/>
              </p:cNvSpPr>
              <p:nvPr/>
            </p:nvSpPr>
            <p:spPr bwMode="auto">
              <a:xfrm>
                <a:off x="2621" y="2360"/>
                <a:ext cx="764" cy="3"/>
              </a:xfrm>
              <a:custGeom>
                <a:avLst/>
                <a:gdLst/>
                <a:ahLst/>
                <a:cxnLst>
                  <a:cxn ang="0">
                    <a:pos x="917" y="0"/>
                  </a:cxn>
                  <a:cxn ang="0">
                    <a:pos x="458" y="0"/>
                  </a:cxn>
                  <a:cxn ang="0">
                    <a:pos x="0" y="0"/>
                  </a:cxn>
                </a:cxnLst>
                <a:rect l="0" t="0" r="r" b="b"/>
                <a:pathLst>
                  <a:path w="917">
                    <a:moveTo>
                      <a:pt x="917" y="0"/>
                    </a:moveTo>
                    <a:lnTo>
                      <a:pt x="458"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32" name="Freeform 40"/>
              <p:cNvSpPr>
                <a:spLocks noChangeAspect="1"/>
              </p:cNvSpPr>
              <p:nvPr/>
            </p:nvSpPr>
            <p:spPr bwMode="auto">
              <a:xfrm>
                <a:off x="2801" y="2565"/>
                <a:ext cx="257" cy="155"/>
              </a:xfrm>
              <a:custGeom>
                <a:avLst/>
                <a:gdLst/>
                <a:ahLst/>
                <a:cxnLst>
                  <a:cxn ang="0">
                    <a:pos x="311" y="94"/>
                  </a:cxn>
                  <a:cxn ang="0">
                    <a:pos x="156" y="188"/>
                  </a:cxn>
                  <a:cxn ang="0">
                    <a:pos x="0" y="94"/>
                  </a:cxn>
                  <a:cxn ang="0">
                    <a:pos x="156" y="0"/>
                  </a:cxn>
                  <a:cxn ang="0">
                    <a:pos x="311" y="94"/>
                  </a:cxn>
                </a:cxnLst>
                <a:rect l="0" t="0" r="r" b="b"/>
                <a:pathLst>
                  <a:path w="311" h="188">
                    <a:moveTo>
                      <a:pt x="311" y="94"/>
                    </a:moveTo>
                    <a:lnTo>
                      <a:pt x="156" y="188"/>
                    </a:lnTo>
                    <a:lnTo>
                      <a:pt x="0" y="94"/>
                    </a:lnTo>
                    <a:lnTo>
                      <a:pt x="156" y="0"/>
                    </a:lnTo>
                    <a:lnTo>
                      <a:pt x="311" y="94"/>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1433" name="Rectangle 41"/>
              <p:cNvSpPr>
                <a:spLocks noChangeAspect="1" noChangeArrowheads="1"/>
              </p:cNvSpPr>
              <p:nvPr/>
            </p:nvSpPr>
            <p:spPr bwMode="auto">
              <a:xfrm>
                <a:off x="3891" y="2577"/>
                <a:ext cx="1122" cy="155"/>
              </a:xfrm>
              <a:prstGeom prst="rect">
                <a:avLst/>
              </a:prstGeom>
              <a:noFill/>
              <a:ln w="9525">
                <a:noFill/>
                <a:miter lim="800000"/>
                <a:headEnd/>
                <a:tailEnd/>
              </a:ln>
            </p:spPr>
            <p:txBody>
              <a:bodyPr wrap="none" lIns="0" tIns="0" rIns="0" bIns="0">
                <a:spAutoFit/>
              </a:bodyPr>
              <a:lstStyle/>
              <a:p>
                <a:pPr>
                  <a:defRPr/>
                </a:pPr>
                <a:r>
                  <a:rPr lang="en-US" sz="1600" dirty="0">
                    <a:solidFill>
                      <a:schemeClr val="tx2"/>
                    </a:solidFill>
                    <a:latin typeface="+mn-lt"/>
                  </a:rPr>
                  <a:t>-0.38   ( -0.61 , -0.15 )</a:t>
                </a:r>
              </a:p>
            </p:txBody>
          </p:sp>
          <p:sp>
            <p:nvSpPr>
              <p:cNvPr id="571435" name="Rectangle 43"/>
              <p:cNvSpPr>
                <a:spLocks noChangeAspect="1" noChangeArrowheads="1"/>
              </p:cNvSpPr>
              <p:nvPr/>
            </p:nvSpPr>
            <p:spPr bwMode="auto">
              <a:xfrm>
                <a:off x="465" y="567"/>
                <a:ext cx="842" cy="155"/>
              </a:xfrm>
              <a:prstGeom prst="rect">
                <a:avLst/>
              </a:prstGeom>
              <a:noFill/>
              <a:ln w="9525">
                <a:noFill/>
                <a:miter lim="800000"/>
                <a:headEnd/>
                <a:tailEnd/>
              </a:ln>
            </p:spPr>
            <p:txBody>
              <a:bodyPr wrap="none" lIns="0" tIns="0" rIns="0" bIns="0">
                <a:spAutoFit/>
              </a:bodyPr>
              <a:lstStyle/>
              <a:p>
                <a:pPr>
                  <a:defRPr/>
                </a:pPr>
                <a:r>
                  <a:rPr lang="en-US" sz="1600" dirty="0">
                    <a:latin typeface="+mn-lt"/>
                  </a:rPr>
                  <a:t>Woodcock 1981</a:t>
                </a:r>
              </a:p>
            </p:txBody>
          </p:sp>
          <p:sp>
            <p:nvSpPr>
              <p:cNvPr id="571436" name="Rectangle 44"/>
              <p:cNvSpPr>
                <a:spLocks noChangeAspect="1" noChangeArrowheads="1"/>
              </p:cNvSpPr>
              <p:nvPr/>
            </p:nvSpPr>
            <p:spPr bwMode="auto">
              <a:xfrm>
                <a:off x="465" y="724"/>
                <a:ext cx="842" cy="155"/>
              </a:xfrm>
              <a:prstGeom prst="rect">
                <a:avLst/>
              </a:prstGeom>
              <a:noFill/>
              <a:ln w="9525">
                <a:noFill/>
                <a:miter lim="800000"/>
                <a:headEnd/>
                <a:tailEnd/>
              </a:ln>
            </p:spPr>
            <p:txBody>
              <a:bodyPr wrap="none" lIns="0" tIns="0" rIns="0" bIns="0">
                <a:spAutoFit/>
              </a:bodyPr>
              <a:lstStyle/>
              <a:p>
                <a:pPr>
                  <a:defRPr/>
                </a:pPr>
                <a:r>
                  <a:rPr lang="en-US" sz="1600" dirty="0">
                    <a:latin typeface="+mn-lt"/>
                  </a:rPr>
                  <a:t>Woodcock 1982</a:t>
                </a:r>
              </a:p>
            </p:txBody>
          </p:sp>
          <p:sp>
            <p:nvSpPr>
              <p:cNvPr id="571437" name="Rectangle 45"/>
              <p:cNvSpPr>
                <a:spLocks noChangeAspect="1" noChangeArrowheads="1"/>
              </p:cNvSpPr>
              <p:nvPr/>
            </p:nvSpPr>
            <p:spPr bwMode="auto">
              <a:xfrm>
                <a:off x="465" y="879"/>
                <a:ext cx="593" cy="155"/>
              </a:xfrm>
              <a:prstGeom prst="rect">
                <a:avLst/>
              </a:prstGeom>
              <a:noFill/>
              <a:ln w="9525">
                <a:noFill/>
                <a:miter lim="800000"/>
                <a:headEnd/>
                <a:tailEnd/>
              </a:ln>
            </p:spPr>
            <p:txBody>
              <a:bodyPr wrap="none" lIns="0" tIns="0" rIns="0" bIns="0">
                <a:spAutoFit/>
              </a:bodyPr>
              <a:lstStyle/>
              <a:p>
                <a:pPr>
                  <a:defRPr/>
                </a:pPr>
                <a:r>
                  <a:rPr lang="en-US" sz="1600" dirty="0">
                    <a:latin typeface="+mn-lt"/>
                  </a:rPr>
                  <a:t>Johnson 83</a:t>
                </a:r>
              </a:p>
            </p:txBody>
          </p:sp>
          <p:sp>
            <p:nvSpPr>
              <p:cNvPr id="571438" name="Rectangle 46"/>
              <p:cNvSpPr>
                <a:spLocks noChangeAspect="1" noChangeArrowheads="1"/>
              </p:cNvSpPr>
              <p:nvPr/>
            </p:nvSpPr>
            <p:spPr bwMode="auto">
              <a:xfrm>
                <a:off x="465" y="1036"/>
                <a:ext cx="357" cy="155"/>
              </a:xfrm>
              <a:prstGeom prst="rect">
                <a:avLst/>
              </a:prstGeom>
              <a:noFill/>
              <a:ln w="9525">
                <a:noFill/>
                <a:miter lim="800000"/>
                <a:headEnd/>
                <a:tailEnd/>
              </a:ln>
            </p:spPr>
            <p:txBody>
              <a:bodyPr wrap="none" lIns="0" tIns="0" rIns="0" bIns="0">
                <a:spAutoFit/>
              </a:bodyPr>
              <a:lstStyle/>
              <a:p>
                <a:pPr>
                  <a:defRPr/>
                </a:pPr>
                <a:r>
                  <a:rPr lang="en-US" sz="1600">
                    <a:latin typeface="+mn-lt"/>
                  </a:rPr>
                  <a:t>Eiser A</a:t>
                </a:r>
              </a:p>
            </p:txBody>
          </p:sp>
          <p:sp>
            <p:nvSpPr>
              <p:cNvPr id="571439" name="Rectangle 47"/>
              <p:cNvSpPr>
                <a:spLocks noChangeAspect="1" noChangeArrowheads="1"/>
              </p:cNvSpPr>
              <p:nvPr/>
            </p:nvSpPr>
            <p:spPr bwMode="auto">
              <a:xfrm>
                <a:off x="465" y="1191"/>
                <a:ext cx="353" cy="155"/>
              </a:xfrm>
              <a:prstGeom prst="rect">
                <a:avLst/>
              </a:prstGeom>
              <a:noFill/>
              <a:ln w="9525">
                <a:noFill/>
                <a:miter lim="800000"/>
                <a:headEnd/>
                <a:tailEnd/>
              </a:ln>
            </p:spPr>
            <p:txBody>
              <a:bodyPr wrap="none" lIns="0" tIns="0" rIns="0" bIns="0">
                <a:spAutoFit/>
              </a:bodyPr>
              <a:lstStyle/>
              <a:p>
                <a:pPr>
                  <a:defRPr/>
                </a:pPr>
                <a:r>
                  <a:rPr lang="en-US" sz="1600" dirty="0" err="1">
                    <a:latin typeface="+mn-lt"/>
                  </a:rPr>
                  <a:t>Eiser</a:t>
                </a:r>
                <a:r>
                  <a:rPr lang="en-US" sz="1600" dirty="0">
                    <a:latin typeface="+mn-lt"/>
                  </a:rPr>
                  <a:t> B</a:t>
                </a:r>
              </a:p>
            </p:txBody>
          </p:sp>
          <p:sp>
            <p:nvSpPr>
              <p:cNvPr id="571440" name="Rectangle 48"/>
              <p:cNvSpPr>
                <a:spLocks noChangeAspect="1" noChangeArrowheads="1"/>
              </p:cNvSpPr>
              <p:nvPr/>
            </p:nvSpPr>
            <p:spPr bwMode="auto">
              <a:xfrm>
                <a:off x="465" y="1348"/>
                <a:ext cx="513" cy="155"/>
              </a:xfrm>
              <a:prstGeom prst="rect">
                <a:avLst/>
              </a:prstGeom>
              <a:noFill/>
              <a:ln w="9525">
                <a:noFill/>
                <a:miter lim="800000"/>
                <a:headEnd/>
                <a:tailEnd/>
              </a:ln>
            </p:spPr>
            <p:txBody>
              <a:bodyPr wrap="none" lIns="0" tIns="0" rIns="0" bIns="0">
                <a:spAutoFit/>
              </a:bodyPr>
              <a:lstStyle/>
              <a:p>
                <a:pPr>
                  <a:defRPr/>
                </a:pPr>
                <a:r>
                  <a:rPr lang="en-US" sz="1600">
                    <a:latin typeface="+mn-lt"/>
                  </a:rPr>
                  <a:t>Bruera 93</a:t>
                </a:r>
              </a:p>
            </p:txBody>
          </p:sp>
          <p:sp>
            <p:nvSpPr>
              <p:cNvPr id="571441" name="Rectangle 49"/>
              <p:cNvSpPr>
                <a:spLocks noChangeAspect="1" noChangeArrowheads="1"/>
              </p:cNvSpPr>
              <p:nvPr/>
            </p:nvSpPr>
            <p:spPr bwMode="auto">
              <a:xfrm>
                <a:off x="465" y="1506"/>
                <a:ext cx="415" cy="155"/>
              </a:xfrm>
              <a:prstGeom prst="rect">
                <a:avLst/>
              </a:prstGeom>
              <a:noFill/>
              <a:ln w="9525">
                <a:noFill/>
                <a:miter lim="800000"/>
                <a:headEnd/>
                <a:tailEnd/>
              </a:ln>
            </p:spPr>
            <p:txBody>
              <a:bodyPr wrap="none" lIns="0" tIns="0" rIns="0" bIns="0">
                <a:spAutoFit/>
              </a:bodyPr>
              <a:lstStyle/>
              <a:p>
                <a:pPr>
                  <a:defRPr/>
                </a:pPr>
                <a:r>
                  <a:rPr lang="en-US" sz="1600" dirty="0">
                    <a:latin typeface="+mn-lt"/>
                  </a:rPr>
                  <a:t>Light 96</a:t>
                </a:r>
              </a:p>
            </p:txBody>
          </p:sp>
          <p:sp>
            <p:nvSpPr>
              <p:cNvPr id="571442" name="Rectangle 50"/>
              <p:cNvSpPr>
                <a:spLocks noChangeAspect="1" noChangeArrowheads="1"/>
              </p:cNvSpPr>
              <p:nvPr/>
            </p:nvSpPr>
            <p:spPr bwMode="auto">
              <a:xfrm>
                <a:off x="465" y="1663"/>
                <a:ext cx="266" cy="155"/>
              </a:xfrm>
              <a:prstGeom prst="rect">
                <a:avLst/>
              </a:prstGeom>
              <a:noFill/>
              <a:ln w="9525">
                <a:noFill/>
                <a:miter lim="800000"/>
                <a:headEnd/>
                <a:tailEnd/>
              </a:ln>
            </p:spPr>
            <p:txBody>
              <a:bodyPr wrap="none" lIns="0" tIns="0" rIns="0" bIns="0">
                <a:spAutoFit/>
              </a:bodyPr>
              <a:lstStyle/>
              <a:p>
                <a:pPr>
                  <a:defRPr/>
                </a:pPr>
                <a:r>
                  <a:rPr lang="en-US" sz="1600">
                    <a:latin typeface="+mn-lt"/>
                  </a:rPr>
                  <a:t>Chua</a:t>
                </a:r>
              </a:p>
            </p:txBody>
          </p:sp>
          <p:sp>
            <p:nvSpPr>
              <p:cNvPr id="571443" name="Rectangle 51"/>
              <p:cNvSpPr>
                <a:spLocks noChangeAspect="1" noChangeArrowheads="1"/>
              </p:cNvSpPr>
              <p:nvPr/>
            </p:nvSpPr>
            <p:spPr bwMode="auto">
              <a:xfrm>
                <a:off x="465" y="1818"/>
                <a:ext cx="295" cy="155"/>
              </a:xfrm>
              <a:prstGeom prst="rect">
                <a:avLst/>
              </a:prstGeom>
              <a:noFill/>
              <a:ln w="9525">
                <a:noFill/>
                <a:miter lim="800000"/>
                <a:headEnd/>
                <a:tailEnd/>
              </a:ln>
            </p:spPr>
            <p:txBody>
              <a:bodyPr wrap="none" lIns="0" tIns="0" rIns="0" bIns="0">
                <a:spAutoFit/>
              </a:bodyPr>
              <a:lstStyle/>
              <a:p>
                <a:pPr>
                  <a:defRPr/>
                </a:pPr>
                <a:r>
                  <a:rPr lang="en-US" sz="1600">
                    <a:latin typeface="+mn-lt"/>
                  </a:rPr>
                  <a:t>Poole</a:t>
                </a:r>
              </a:p>
            </p:txBody>
          </p:sp>
          <p:sp>
            <p:nvSpPr>
              <p:cNvPr id="571444" name="Rectangle 52"/>
              <p:cNvSpPr>
                <a:spLocks noChangeAspect="1" noChangeArrowheads="1"/>
              </p:cNvSpPr>
              <p:nvPr/>
            </p:nvSpPr>
            <p:spPr bwMode="auto">
              <a:xfrm>
                <a:off x="465" y="1975"/>
                <a:ext cx="315" cy="155"/>
              </a:xfrm>
              <a:prstGeom prst="rect">
                <a:avLst/>
              </a:prstGeom>
              <a:noFill/>
              <a:ln w="9525">
                <a:noFill/>
                <a:miter lim="800000"/>
                <a:headEnd/>
                <a:tailEnd/>
              </a:ln>
            </p:spPr>
            <p:txBody>
              <a:bodyPr wrap="none" lIns="0" tIns="0" rIns="0" bIns="0">
                <a:spAutoFit/>
              </a:bodyPr>
              <a:lstStyle/>
              <a:p>
                <a:pPr>
                  <a:defRPr/>
                </a:pPr>
                <a:r>
                  <a:rPr lang="en-US" sz="1600">
                    <a:latin typeface="+mn-lt"/>
                  </a:rPr>
                  <a:t>Leung</a:t>
                </a:r>
              </a:p>
            </p:txBody>
          </p:sp>
          <p:sp>
            <p:nvSpPr>
              <p:cNvPr id="571445" name="Rectangle 53"/>
              <p:cNvSpPr>
                <a:spLocks noChangeAspect="1" noChangeArrowheads="1"/>
              </p:cNvSpPr>
              <p:nvPr/>
            </p:nvSpPr>
            <p:spPr bwMode="auto">
              <a:xfrm>
                <a:off x="465" y="2132"/>
                <a:ext cx="397" cy="155"/>
              </a:xfrm>
              <a:prstGeom prst="rect">
                <a:avLst/>
              </a:prstGeom>
              <a:noFill/>
              <a:ln w="9525">
                <a:noFill/>
                <a:miter lim="800000"/>
                <a:headEnd/>
                <a:tailEnd/>
              </a:ln>
            </p:spPr>
            <p:txBody>
              <a:bodyPr wrap="none" lIns="0" tIns="0" rIns="0" bIns="0">
                <a:spAutoFit/>
              </a:bodyPr>
              <a:lstStyle/>
              <a:p>
                <a:pPr>
                  <a:defRPr/>
                </a:pPr>
                <a:r>
                  <a:rPr lang="en-US" sz="1600">
                    <a:latin typeface="+mn-lt"/>
                  </a:rPr>
                  <a:t>Noseda</a:t>
                </a:r>
              </a:p>
            </p:txBody>
          </p:sp>
          <p:sp>
            <p:nvSpPr>
              <p:cNvPr id="571446" name="Rectangle 54"/>
              <p:cNvSpPr>
                <a:spLocks noChangeAspect="1" noChangeArrowheads="1"/>
              </p:cNvSpPr>
              <p:nvPr/>
            </p:nvSpPr>
            <p:spPr bwMode="auto">
              <a:xfrm>
                <a:off x="465" y="2290"/>
                <a:ext cx="506" cy="155"/>
              </a:xfrm>
              <a:prstGeom prst="rect">
                <a:avLst/>
              </a:prstGeom>
              <a:noFill/>
              <a:ln w="9525">
                <a:noFill/>
                <a:miter lim="800000"/>
                <a:headEnd/>
                <a:tailEnd/>
              </a:ln>
            </p:spPr>
            <p:txBody>
              <a:bodyPr wrap="none" lIns="0" tIns="0" rIns="0" bIns="0">
                <a:spAutoFit/>
              </a:bodyPr>
              <a:lstStyle/>
              <a:p>
                <a:pPr>
                  <a:defRPr/>
                </a:pPr>
                <a:r>
                  <a:rPr lang="en-US" sz="1600">
                    <a:latin typeface="+mn-lt"/>
                  </a:rPr>
                  <a:t>Jankelson</a:t>
                </a:r>
              </a:p>
            </p:txBody>
          </p:sp>
          <p:sp>
            <p:nvSpPr>
              <p:cNvPr id="571447" name="Rectangle 55"/>
              <p:cNvSpPr>
                <a:spLocks noChangeAspect="1" noChangeArrowheads="1"/>
              </p:cNvSpPr>
              <p:nvPr/>
            </p:nvSpPr>
            <p:spPr bwMode="auto">
              <a:xfrm>
                <a:off x="465" y="2577"/>
                <a:ext cx="372" cy="155"/>
              </a:xfrm>
              <a:prstGeom prst="rect">
                <a:avLst/>
              </a:prstGeom>
              <a:noFill/>
              <a:ln w="9525">
                <a:noFill/>
                <a:miter lim="800000"/>
                <a:headEnd/>
                <a:tailEnd/>
              </a:ln>
            </p:spPr>
            <p:txBody>
              <a:bodyPr wrap="none" lIns="0" tIns="0" rIns="0" bIns="0">
                <a:spAutoFit/>
              </a:bodyPr>
              <a:lstStyle/>
              <a:p>
                <a:pPr>
                  <a:defRPr/>
                </a:pPr>
                <a:r>
                  <a:rPr lang="en-US" sz="1600" b="1" dirty="0">
                    <a:solidFill>
                      <a:schemeClr val="tx2"/>
                    </a:solidFill>
                    <a:latin typeface="+mn-lt"/>
                  </a:rPr>
                  <a:t>Pooled</a:t>
                </a:r>
              </a:p>
            </p:txBody>
          </p:sp>
          <p:sp>
            <p:nvSpPr>
              <p:cNvPr id="571448" name="Rectangle 56"/>
              <p:cNvSpPr>
                <a:spLocks noChangeAspect="1" noChangeArrowheads="1"/>
              </p:cNvSpPr>
              <p:nvPr/>
            </p:nvSpPr>
            <p:spPr bwMode="auto">
              <a:xfrm>
                <a:off x="2674" y="378"/>
                <a:ext cx="838" cy="155"/>
              </a:xfrm>
              <a:prstGeom prst="rect">
                <a:avLst/>
              </a:prstGeom>
              <a:noFill/>
              <a:ln w="9525">
                <a:noFill/>
                <a:miter lim="800000"/>
                <a:headEnd/>
                <a:tailEnd/>
              </a:ln>
            </p:spPr>
            <p:txBody>
              <a:bodyPr wrap="none" lIns="0" tIns="0" rIns="0" bIns="0">
                <a:spAutoFit/>
              </a:bodyPr>
              <a:lstStyle/>
              <a:p>
                <a:pPr>
                  <a:defRPr/>
                </a:pPr>
                <a:r>
                  <a:rPr lang="en-US" sz="1600" dirty="0">
                    <a:solidFill>
                      <a:schemeClr val="tx2"/>
                    </a:solidFill>
                    <a:latin typeface="+mn-lt"/>
                  </a:rPr>
                  <a:t>SMD </a:t>
                </a:r>
                <a:r>
                  <a:rPr lang="en-US" sz="1600" dirty="0" err="1" smtClean="0">
                    <a:solidFill>
                      <a:schemeClr val="tx2"/>
                    </a:solidFill>
                    <a:latin typeface="+mn-lt"/>
                  </a:rPr>
                  <a:t>mit</a:t>
                </a:r>
                <a:r>
                  <a:rPr lang="en-US" sz="1600" dirty="0" smtClean="0">
                    <a:solidFill>
                      <a:schemeClr val="tx2"/>
                    </a:solidFill>
                    <a:latin typeface="+mn-lt"/>
                  </a:rPr>
                  <a:t> </a:t>
                </a:r>
                <a:r>
                  <a:rPr lang="en-US" sz="1600" dirty="0">
                    <a:solidFill>
                      <a:schemeClr val="tx2"/>
                    </a:solidFill>
                    <a:latin typeface="+mn-lt"/>
                  </a:rPr>
                  <a:t>95% CI</a:t>
                </a:r>
              </a:p>
            </p:txBody>
          </p:sp>
          <p:sp>
            <p:nvSpPr>
              <p:cNvPr id="571450" name="Rectangle 58"/>
              <p:cNvSpPr>
                <a:spLocks noChangeAspect="1" noChangeArrowheads="1"/>
              </p:cNvSpPr>
              <p:nvPr/>
            </p:nvSpPr>
            <p:spPr bwMode="auto">
              <a:xfrm>
                <a:off x="2190" y="3040"/>
                <a:ext cx="721" cy="155"/>
              </a:xfrm>
              <a:prstGeom prst="rect">
                <a:avLst/>
              </a:prstGeom>
              <a:noFill/>
              <a:ln w="9525">
                <a:noFill/>
                <a:miter lim="800000"/>
                <a:headEnd/>
                <a:tailEnd/>
              </a:ln>
            </p:spPr>
            <p:txBody>
              <a:bodyPr wrap="none" lIns="0" tIns="0" rIns="0" bIns="0">
                <a:spAutoFit/>
              </a:bodyPr>
              <a:lstStyle/>
              <a:p>
                <a:pPr>
                  <a:defRPr/>
                </a:pPr>
                <a:r>
                  <a:rPr lang="en-US" sz="1600" dirty="0" err="1">
                    <a:latin typeface="+mn-lt"/>
                  </a:rPr>
                  <a:t>Opioid</a:t>
                </a:r>
                <a:r>
                  <a:rPr lang="en-US" sz="1600" dirty="0">
                    <a:latin typeface="+mn-lt"/>
                  </a:rPr>
                  <a:t> </a:t>
                </a:r>
                <a:r>
                  <a:rPr lang="en-US" sz="1600" dirty="0" err="1" smtClean="0">
                    <a:latin typeface="+mn-lt"/>
                  </a:rPr>
                  <a:t>besser</a:t>
                </a:r>
                <a:endParaRPr lang="en-US" sz="1600" dirty="0">
                  <a:latin typeface="+mn-lt"/>
                </a:endParaRPr>
              </a:p>
            </p:txBody>
          </p:sp>
          <p:sp>
            <p:nvSpPr>
              <p:cNvPr id="571451" name="Rectangle 59"/>
              <p:cNvSpPr>
                <a:spLocks noChangeAspect="1" noChangeArrowheads="1"/>
              </p:cNvSpPr>
              <p:nvPr/>
            </p:nvSpPr>
            <p:spPr bwMode="auto">
              <a:xfrm>
                <a:off x="3314" y="3040"/>
                <a:ext cx="786" cy="155"/>
              </a:xfrm>
              <a:prstGeom prst="rect">
                <a:avLst/>
              </a:prstGeom>
              <a:noFill/>
              <a:ln w="9525">
                <a:noFill/>
                <a:miter lim="800000"/>
                <a:headEnd/>
                <a:tailEnd/>
              </a:ln>
            </p:spPr>
            <p:txBody>
              <a:bodyPr wrap="none" lIns="0" tIns="0" rIns="0" bIns="0">
                <a:spAutoFit/>
              </a:bodyPr>
              <a:lstStyle/>
              <a:p>
                <a:pPr>
                  <a:defRPr/>
                </a:pPr>
                <a:r>
                  <a:rPr lang="en-US" sz="1600" dirty="0">
                    <a:latin typeface="+mn-lt"/>
                  </a:rPr>
                  <a:t>Placebo </a:t>
                </a:r>
                <a:r>
                  <a:rPr lang="en-US" sz="1600" dirty="0" err="1" smtClean="0">
                    <a:latin typeface="+mn-lt"/>
                  </a:rPr>
                  <a:t>besser</a:t>
                </a:r>
                <a:endParaRPr lang="en-US" sz="1600" dirty="0">
                  <a:latin typeface="+mn-lt"/>
                </a:endParaRPr>
              </a:p>
            </p:txBody>
          </p:sp>
        </p:grpSp>
        <p:sp>
          <p:nvSpPr>
            <p:cNvPr id="571452" name="Line 60"/>
            <p:cNvSpPr>
              <a:spLocks noChangeShapeType="1"/>
            </p:cNvSpPr>
            <p:nvPr/>
          </p:nvSpPr>
          <p:spPr bwMode="auto">
            <a:xfrm>
              <a:off x="2976" y="3128"/>
              <a:ext cx="312" cy="0"/>
            </a:xfrm>
            <a:prstGeom prst="line">
              <a:avLst/>
            </a:prstGeom>
            <a:noFill/>
            <a:ln w="9525">
              <a:solidFill>
                <a:schemeClr val="tx1"/>
              </a:solidFill>
              <a:round/>
              <a:headEnd type="arrow" w="med" len="med"/>
              <a:tailEnd type="arrow" w="med" len="med"/>
            </a:ln>
            <a:effectLst/>
          </p:spPr>
          <p:txBody>
            <a:bodyPr wrap="none" anchor="ctr"/>
            <a:lstStyle/>
            <a:p>
              <a:pPr>
                <a:defRPr/>
              </a:pPr>
              <a:endParaRPr lang="en-AU">
                <a:latin typeface="+mn-lt"/>
              </a:endParaRPr>
            </a:p>
          </p:txBody>
        </p:sp>
      </p:grpSp>
      <p:sp>
        <p:nvSpPr>
          <p:cNvPr id="571453" name="Rectangle 61"/>
          <p:cNvSpPr>
            <a:spLocks noGrp="1" noChangeArrowheads="1"/>
          </p:cNvSpPr>
          <p:nvPr>
            <p:ph type="title"/>
          </p:nvPr>
        </p:nvSpPr>
        <p:spPr/>
        <p:txBody>
          <a:bodyPr/>
          <a:lstStyle/>
          <a:p>
            <a:pPr eaLnBrk="1" hangingPunct="1">
              <a:defRPr/>
            </a:pPr>
            <a:r>
              <a:rPr lang="en-GB" dirty="0" err="1" smtClean="0">
                <a:latin typeface="+mn-lt"/>
              </a:rPr>
              <a:t>Beispiel</a:t>
            </a:r>
            <a:r>
              <a:rPr lang="en-GB" dirty="0" smtClean="0">
                <a:latin typeface="+mn-lt"/>
              </a:rPr>
              <a:t>: Cross-over Design </a:t>
            </a:r>
            <a:r>
              <a:rPr lang="en-GB" dirty="0" err="1" smtClean="0">
                <a:latin typeface="+mn-lt"/>
              </a:rPr>
              <a:t>ignoriert</a:t>
            </a:r>
            <a:endParaRPr lang="en-GB" dirty="0">
              <a:latin typeface="+mn-lt"/>
            </a:endParaRPr>
          </a:p>
        </p:txBody>
      </p:sp>
      <p:sp>
        <p:nvSpPr>
          <p:cNvPr id="64" name="TextBox 63"/>
          <p:cNvSpPr txBox="1">
            <a:spLocks noChangeArrowheads="1"/>
          </p:cNvSpPr>
          <p:nvPr/>
        </p:nvSpPr>
        <p:spPr bwMode="auto">
          <a:xfrm>
            <a:off x="0" y="6149975"/>
            <a:ext cx="9144000" cy="692150"/>
          </a:xfrm>
          <a:prstGeom prst="rect">
            <a:avLst/>
          </a:prstGeom>
          <a:noFill/>
          <a:ln w="9525">
            <a:noFill/>
            <a:miter lim="800000"/>
            <a:headEnd/>
            <a:tailEnd/>
          </a:ln>
        </p:spPr>
        <p:txBody>
          <a:bodyPr>
            <a:spAutoFit/>
          </a:bodyPr>
          <a:lstStyle/>
          <a:p>
            <a:pPr>
              <a:defRPr/>
            </a:pPr>
            <a:r>
              <a:rPr lang="en-AU" sz="1300" dirty="0" err="1" smtClean="0">
                <a:solidFill>
                  <a:schemeClr val="accent2">
                    <a:lumMod val="75000"/>
                  </a:schemeClr>
                </a:solidFill>
                <a:latin typeface="+mn-lt"/>
              </a:rPr>
              <a:t>Quelle</a:t>
            </a:r>
            <a:r>
              <a:rPr lang="en-AU" sz="1300" dirty="0" smtClean="0">
                <a:solidFill>
                  <a:schemeClr val="accent2">
                    <a:lumMod val="75000"/>
                  </a:schemeClr>
                </a:solidFill>
                <a:latin typeface="+mn-lt"/>
              </a:rPr>
              <a:t>: </a:t>
            </a:r>
            <a:r>
              <a:rPr lang="en-AU" sz="1300" dirty="0">
                <a:solidFill>
                  <a:schemeClr val="accent2">
                    <a:lumMod val="75000"/>
                  </a:schemeClr>
                </a:solidFill>
                <a:latin typeface="+mn-lt"/>
              </a:rPr>
              <a:t>Julian Higgins. </a:t>
            </a:r>
          </a:p>
          <a:p>
            <a:pPr>
              <a:defRPr/>
            </a:pPr>
            <a:r>
              <a:rPr lang="en-AU" sz="1300" dirty="0" err="1" smtClean="0">
                <a:solidFill>
                  <a:schemeClr val="accent2">
                    <a:lumMod val="75000"/>
                  </a:schemeClr>
                </a:solidFill>
                <a:latin typeface="+mn-lt"/>
              </a:rPr>
              <a:t>Adaptiert</a:t>
            </a:r>
            <a:r>
              <a:rPr lang="en-AU" sz="1300" dirty="0" smtClean="0">
                <a:solidFill>
                  <a:schemeClr val="accent2">
                    <a:lumMod val="75000"/>
                  </a:schemeClr>
                </a:solidFill>
                <a:latin typeface="+mn-lt"/>
              </a:rPr>
              <a:t> von </a:t>
            </a:r>
            <a:r>
              <a:rPr lang="en-AU" sz="1300" dirty="0">
                <a:solidFill>
                  <a:schemeClr val="accent2">
                    <a:lumMod val="75000"/>
                  </a:schemeClr>
                </a:solidFill>
                <a:latin typeface="+mn-lt"/>
              </a:rPr>
              <a:t>Jennings AL, Davies AN, Higgins JPT, </a:t>
            </a:r>
            <a:r>
              <a:rPr lang="en-AU" sz="1300" dirty="0" err="1">
                <a:solidFill>
                  <a:schemeClr val="accent2">
                    <a:lumMod val="75000"/>
                  </a:schemeClr>
                </a:solidFill>
                <a:latin typeface="+mn-lt"/>
              </a:rPr>
              <a:t>Anzures</a:t>
            </a:r>
            <a:r>
              <a:rPr lang="en-AU" sz="1300" dirty="0">
                <a:solidFill>
                  <a:schemeClr val="accent2">
                    <a:lumMod val="75000"/>
                  </a:schemeClr>
                </a:solidFill>
                <a:latin typeface="+mn-lt"/>
              </a:rPr>
              <a:t>-Cabrera J, </a:t>
            </a:r>
            <a:r>
              <a:rPr lang="en-AU" sz="1300" dirty="0" err="1">
                <a:solidFill>
                  <a:schemeClr val="accent2">
                    <a:lumMod val="75000"/>
                  </a:schemeClr>
                </a:solidFill>
                <a:latin typeface="+mn-lt"/>
              </a:rPr>
              <a:t>Broadley</a:t>
            </a:r>
            <a:r>
              <a:rPr lang="en-AU" sz="1300" dirty="0">
                <a:solidFill>
                  <a:schemeClr val="accent2">
                    <a:lumMod val="75000"/>
                  </a:schemeClr>
                </a:solidFill>
                <a:latin typeface="+mn-lt"/>
              </a:rPr>
              <a:t> KE. </a:t>
            </a:r>
            <a:r>
              <a:rPr lang="en-AU" sz="1300" dirty="0" err="1">
                <a:solidFill>
                  <a:schemeClr val="accent2">
                    <a:lumMod val="75000"/>
                  </a:schemeClr>
                </a:solidFill>
                <a:latin typeface="+mn-lt"/>
              </a:rPr>
              <a:t>Opioids</a:t>
            </a:r>
            <a:r>
              <a:rPr lang="en-AU" sz="1300" dirty="0">
                <a:solidFill>
                  <a:schemeClr val="accent2">
                    <a:lumMod val="75000"/>
                  </a:schemeClr>
                </a:solidFill>
                <a:latin typeface="+mn-lt"/>
              </a:rPr>
              <a:t> for the palliation of breathlessness in terminal illness. Cochrane Database of Systematic Reviews 2001, Issue 3. Art. No.: CD002066. DOI: 10.1002/14651858.CD002066.</a:t>
            </a:r>
          </a:p>
        </p:txBody>
      </p:sp>
      <p:sp>
        <p:nvSpPr>
          <p:cNvPr id="2" name="Rectangle 1"/>
          <p:cNvSpPr/>
          <p:nvPr/>
        </p:nvSpPr>
        <p:spPr>
          <a:xfrm>
            <a:off x="800100" y="2400300"/>
            <a:ext cx="5695950" cy="303213"/>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2" name="Rectangle 61"/>
          <p:cNvSpPr/>
          <p:nvPr/>
        </p:nvSpPr>
        <p:spPr>
          <a:xfrm>
            <a:off x="800100" y="3657600"/>
            <a:ext cx="5695950" cy="301625"/>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3" name="Rectangle 62"/>
          <p:cNvSpPr/>
          <p:nvPr/>
        </p:nvSpPr>
        <p:spPr>
          <a:xfrm>
            <a:off x="800100" y="4405313"/>
            <a:ext cx="5695950" cy="525462"/>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0" name="Group 2"/>
          <p:cNvGrpSpPr>
            <a:grpSpLocks/>
          </p:cNvGrpSpPr>
          <p:nvPr/>
        </p:nvGrpSpPr>
        <p:grpSpPr bwMode="auto">
          <a:xfrm>
            <a:off x="904875" y="1912938"/>
            <a:ext cx="7219950" cy="4187825"/>
            <a:chOff x="570" y="680"/>
            <a:chExt cx="4548" cy="2638"/>
          </a:xfrm>
        </p:grpSpPr>
        <p:grpSp>
          <p:nvGrpSpPr>
            <p:cNvPr id="43017" name="Group 3"/>
            <p:cNvGrpSpPr>
              <a:grpSpLocks/>
            </p:cNvGrpSpPr>
            <p:nvPr/>
          </p:nvGrpSpPr>
          <p:grpSpPr bwMode="auto">
            <a:xfrm>
              <a:off x="2326" y="731"/>
              <a:ext cx="1343" cy="2220"/>
              <a:chOff x="2326" y="731"/>
              <a:chExt cx="1343" cy="2220"/>
            </a:xfrm>
          </p:grpSpPr>
          <p:sp>
            <p:nvSpPr>
              <p:cNvPr id="572420" name="Line 4"/>
              <p:cNvSpPr>
                <a:spLocks noChangeShapeType="1"/>
              </p:cNvSpPr>
              <p:nvPr/>
            </p:nvSpPr>
            <p:spPr bwMode="auto">
              <a:xfrm flipV="1">
                <a:off x="3247" y="731"/>
                <a:ext cx="1" cy="2220"/>
              </a:xfrm>
              <a:prstGeom prst="line">
                <a:avLst/>
              </a:prstGeom>
              <a:noFill/>
              <a:ln w="0">
                <a:solidFill>
                  <a:schemeClr val="tx1"/>
                </a:solidFill>
                <a:round/>
                <a:headEnd/>
                <a:tailEnd/>
              </a:ln>
            </p:spPr>
            <p:txBody>
              <a:bodyPr/>
              <a:lstStyle/>
              <a:p>
                <a:pPr>
                  <a:defRPr/>
                </a:pPr>
                <a:endParaRPr lang="en-AU">
                  <a:latin typeface="+mn-lt"/>
                </a:endParaRPr>
              </a:p>
            </p:txBody>
          </p:sp>
          <p:sp>
            <p:nvSpPr>
              <p:cNvPr id="572421" name="Rectangle 5"/>
              <p:cNvSpPr>
                <a:spLocks noChangeArrowheads="1"/>
              </p:cNvSpPr>
              <p:nvPr/>
            </p:nvSpPr>
            <p:spPr bwMode="auto">
              <a:xfrm>
                <a:off x="2802" y="741"/>
                <a:ext cx="22" cy="22"/>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22" name="Freeform 6"/>
              <p:cNvSpPr>
                <a:spLocks/>
              </p:cNvSpPr>
              <p:nvPr/>
            </p:nvSpPr>
            <p:spPr bwMode="auto">
              <a:xfrm>
                <a:off x="2370" y="755"/>
                <a:ext cx="896" cy="1"/>
              </a:xfrm>
              <a:custGeom>
                <a:avLst/>
                <a:gdLst/>
                <a:ahLst/>
                <a:cxnLst>
                  <a:cxn ang="0">
                    <a:pos x="896" y="0"/>
                  </a:cxn>
                  <a:cxn ang="0">
                    <a:pos x="448" y="0"/>
                  </a:cxn>
                  <a:cxn ang="0">
                    <a:pos x="0" y="0"/>
                  </a:cxn>
                </a:cxnLst>
                <a:rect l="0" t="0" r="r" b="b"/>
                <a:pathLst>
                  <a:path w="896">
                    <a:moveTo>
                      <a:pt x="896" y="0"/>
                    </a:moveTo>
                    <a:lnTo>
                      <a:pt x="448"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23" name="Rectangle 7"/>
              <p:cNvSpPr>
                <a:spLocks noChangeArrowheads="1"/>
              </p:cNvSpPr>
              <p:nvPr/>
            </p:nvSpPr>
            <p:spPr bwMode="auto">
              <a:xfrm>
                <a:off x="3062" y="886"/>
                <a:ext cx="50" cy="49"/>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24" name="Freeform 8"/>
              <p:cNvSpPr>
                <a:spLocks/>
              </p:cNvSpPr>
              <p:nvPr/>
            </p:nvSpPr>
            <p:spPr bwMode="auto">
              <a:xfrm>
                <a:off x="2839" y="912"/>
                <a:ext cx="503" cy="1"/>
              </a:xfrm>
              <a:custGeom>
                <a:avLst/>
                <a:gdLst/>
                <a:ahLst/>
                <a:cxnLst>
                  <a:cxn ang="0">
                    <a:pos x="503" y="0"/>
                  </a:cxn>
                  <a:cxn ang="0">
                    <a:pos x="252" y="0"/>
                  </a:cxn>
                  <a:cxn ang="0">
                    <a:pos x="0" y="0"/>
                  </a:cxn>
                </a:cxnLst>
                <a:rect l="0" t="0" r="r" b="b"/>
                <a:pathLst>
                  <a:path w="503">
                    <a:moveTo>
                      <a:pt x="503" y="0"/>
                    </a:moveTo>
                    <a:lnTo>
                      <a:pt x="252"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25" name="Rectangle 9"/>
              <p:cNvSpPr>
                <a:spLocks noChangeArrowheads="1"/>
              </p:cNvSpPr>
              <p:nvPr/>
            </p:nvSpPr>
            <p:spPr bwMode="auto">
              <a:xfrm>
                <a:off x="2940" y="1001"/>
                <a:ext cx="122" cy="122"/>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26" name="Freeform 10"/>
              <p:cNvSpPr>
                <a:spLocks/>
              </p:cNvSpPr>
              <p:nvPr/>
            </p:nvSpPr>
            <p:spPr bwMode="auto">
              <a:xfrm>
                <a:off x="2898" y="1069"/>
                <a:ext cx="219" cy="1"/>
              </a:xfrm>
              <a:custGeom>
                <a:avLst/>
                <a:gdLst/>
                <a:ahLst/>
                <a:cxnLst>
                  <a:cxn ang="0">
                    <a:pos x="219" y="0"/>
                  </a:cxn>
                  <a:cxn ang="0">
                    <a:pos x="109" y="0"/>
                  </a:cxn>
                  <a:cxn ang="0">
                    <a:pos x="0" y="0"/>
                  </a:cxn>
                </a:cxnLst>
                <a:rect l="0" t="0" r="r" b="b"/>
                <a:pathLst>
                  <a:path w="219">
                    <a:moveTo>
                      <a:pt x="219" y="0"/>
                    </a:moveTo>
                    <a:lnTo>
                      <a:pt x="109"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27" name="Rectangle 11"/>
              <p:cNvSpPr>
                <a:spLocks noChangeArrowheads="1"/>
              </p:cNvSpPr>
              <p:nvPr/>
            </p:nvSpPr>
            <p:spPr bwMode="auto">
              <a:xfrm>
                <a:off x="3343" y="1203"/>
                <a:ext cx="43" cy="43"/>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28" name="Freeform 12"/>
              <p:cNvSpPr>
                <a:spLocks/>
              </p:cNvSpPr>
              <p:nvPr/>
            </p:nvSpPr>
            <p:spPr bwMode="auto">
              <a:xfrm>
                <a:off x="3108" y="1226"/>
                <a:ext cx="525" cy="1"/>
              </a:xfrm>
              <a:custGeom>
                <a:avLst/>
                <a:gdLst/>
                <a:ahLst/>
                <a:cxnLst>
                  <a:cxn ang="0">
                    <a:pos x="525" y="0"/>
                  </a:cxn>
                  <a:cxn ang="0">
                    <a:pos x="262" y="0"/>
                  </a:cxn>
                  <a:cxn ang="0">
                    <a:pos x="0" y="0"/>
                  </a:cxn>
                </a:cxnLst>
                <a:rect l="0" t="0" r="r" b="b"/>
                <a:pathLst>
                  <a:path w="525">
                    <a:moveTo>
                      <a:pt x="525" y="0"/>
                    </a:moveTo>
                    <a:lnTo>
                      <a:pt x="262"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29" name="Rectangle 13"/>
              <p:cNvSpPr>
                <a:spLocks noChangeArrowheads="1"/>
              </p:cNvSpPr>
              <p:nvPr/>
            </p:nvSpPr>
            <p:spPr bwMode="auto">
              <a:xfrm>
                <a:off x="3257" y="1361"/>
                <a:ext cx="28" cy="29"/>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30" name="Freeform 14"/>
              <p:cNvSpPr>
                <a:spLocks/>
              </p:cNvSpPr>
              <p:nvPr/>
            </p:nvSpPr>
            <p:spPr bwMode="auto">
              <a:xfrm>
                <a:off x="2881" y="1382"/>
                <a:ext cx="788" cy="1"/>
              </a:xfrm>
              <a:custGeom>
                <a:avLst/>
                <a:gdLst/>
                <a:ahLst/>
                <a:cxnLst>
                  <a:cxn ang="0">
                    <a:pos x="788" y="0"/>
                  </a:cxn>
                  <a:cxn ang="0">
                    <a:pos x="395" y="0"/>
                  </a:cxn>
                  <a:cxn ang="0">
                    <a:pos x="0" y="0"/>
                  </a:cxn>
                </a:cxnLst>
                <a:rect l="0" t="0" r="r" b="b"/>
                <a:pathLst>
                  <a:path w="788">
                    <a:moveTo>
                      <a:pt x="788" y="0"/>
                    </a:moveTo>
                    <a:lnTo>
                      <a:pt x="395"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31" name="Rectangle 15"/>
              <p:cNvSpPr>
                <a:spLocks noChangeArrowheads="1"/>
              </p:cNvSpPr>
              <p:nvPr/>
            </p:nvSpPr>
            <p:spPr bwMode="auto">
              <a:xfrm>
                <a:off x="2802" y="1527"/>
                <a:ext cx="22" cy="22"/>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32" name="Freeform 16"/>
              <p:cNvSpPr>
                <a:spLocks/>
              </p:cNvSpPr>
              <p:nvPr/>
            </p:nvSpPr>
            <p:spPr bwMode="auto">
              <a:xfrm>
                <a:off x="2326" y="1540"/>
                <a:ext cx="983" cy="1"/>
              </a:xfrm>
              <a:custGeom>
                <a:avLst/>
                <a:gdLst/>
                <a:ahLst/>
                <a:cxnLst>
                  <a:cxn ang="0">
                    <a:pos x="983" y="0"/>
                  </a:cxn>
                  <a:cxn ang="0">
                    <a:pos x="492" y="0"/>
                  </a:cxn>
                  <a:cxn ang="0">
                    <a:pos x="0" y="0"/>
                  </a:cxn>
                </a:cxnLst>
                <a:rect l="0" t="0" r="r" b="b"/>
                <a:pathLst>
                  <a:path w="983">
                    <a:moveTo>
                      <a:pt x="983" y="0"/>
                    </a:moveTo>
                    <a:lnTo>
                      <a:pt x="492"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33" name="Rectangle 17"/>
              <p:cNvSpPr>
                <a:spLocks noChangeArrowheads="1"/>
              </p:cNvSpPr>
              <p:nvPr/>
            </p:nvSpPr>
            <p:spPr bwMode="auto">
              <a:xfrm>
                <a:off x="2917" y="1686"/>
                <a:ext cx="15" cy="14"/>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34" name="Freeform 18"/>
              <p:cNvSpPr>
                <a:spLocks/>
              </p:cNvSpPr>
              <p:nvPr/>
            </p:nvSpPr>
            <p:spPr bwMode="auto">
              <a:xfrm>
                <a:off x="2350" y="1696"/>
                <a:ext cx="1159" cy="1"/>
              </a:xfrm>
              <a:custGeom>
                <a:avLst/>
                <a:gdLst/>
                <a:ahLst/>
                <a:cxnLst>
                  <a:cxn ang="0">
                    <a:pos x="1159" y="0"/>
                  </a:cxn>
                  <a:cxn ang="0">
                    <a:pos x="579" y="0"/>
                  </a:cxn>
                  <a:cxn ang="0">
                    <a:pos x="0" y="0"/>
                  </a:cxn>
                </a:cxnLst>
                <a:rect l="0" t="0" r="r" b="b"/>
                <a:pathLst>
                  <a:path w="1159">
                    <a:moveTo>
                      <a:pt x="1159" y="0"/>
                    </a:moveTo>
                    <a:lnTo>
                      <a:pt x="579"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35" name="Rectangle 19"/>
              <p:cNvSpPr>
                <a:spLocks noChangeArrowheads="1"/>
              </p:cNvSpPr>
              <p:nvPr/>
            </p:nvSpPr>
            <p:spPr bwMode="auto">
              <a:xfrm>
                <a:off x="2745" y="1823"/>
                <a:ext cx="50" cy="51"/>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36" name="Freeform 20"/>
              <p:cNvSpPr>
                <a:spLocks/>
              </p:cNvSpPr>
              <p:nvPr/>
            </p:nvSpPr>
            <p:spPr bwMode="auto">
              <a:xfrm>
                <a:off x="2533" y="1854"/>
                <a:ext cx="480" cy="1"/>
              </a:xfrm>
              <a:custGeom>
                <a:avLst/>
                <a:gdLst/>
                <a:ahLst/>
                <a:cxnLst>
                  <a:cxn ang="0">
                    <a:pos x="480" y="0"/>
                  </a:cxn>
                  <a:cxn ang="0">
                    <a:pos x="241" y="0"/>
                  </a:cxn>
                  <a:cxn ang="0">
                    <a:pos x="0" y="0"/>
                  </a:cxn>
                </a:cxnLst>
                <a:rect l="0" t="0" r="r" b="b"/>
                <a:pathLst>
                  <a:path w="480">
                    <a:moveTo>
                      <a:pt x="480" y="0"/>
                    </a:moveTo>
                    <a:lnTo>
                      <a:pt x="241"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37" name="Rectangle 21"/>
              <p:cNvSpPr>
                <a:spLocks noChangeArrowheads="1"/>
              </p:cNvSpPr>
              <p:nvPr/>
            </p:nvSpPr>
            <p:spPr bwMode="auto">
              <a:xfrm>
                <a:off x="2961" y="1989"/>
                <a:ext cx="36" cy="36"/>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38" name="Freeform 22"/>
              <p:cNvSpPr>
                <a:spLocks/>
              </p:cNvSpPr>
              <p:nvPr/>
            </p:nvSpPr>
            <p:spPr bwMode="auto">
              <a:xfrm>
                <a:off x="2657" y="2010"/>
                <a:ext cx="656" cy="1"/>
              </a:xfrm>
              <a:custGeom>
                <a:avLst/>
                <a:gdLst/>
                <a:ahLst/>
                <a:cxnLst>
                  <a:cxn ang="0">
                    <a:pos x="656" y="0"/>
                  </a:cxn>
                  <a:cxn ang="0">
                    <a:pos x="328" y="0"/>
                  </a:cxn>
                  <a:cxn ang="0">
                    <a:pos x="0" y="0"/>
                  </a:cxn>
                </a:cxnLst>
                <a:rect l="0" t="0" r="r" b="b"/>
                <a:pathLst>
                  <a:path w="656">
                    <a:moveTo>
                      <a:pt x="656" y="0"/>
                    </a:moveTo>
                    <a:lnTo>
                      <a:pt x="328"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39" name="Rectangle 23"/>
              <p:cNvSpPr>
                <a:spLocks noChangeArrowheads="1"/>
              </p:cNvSpPr>
              <p:nvPr/>
            </p:nvSpPr>
            <p:spPr bwMode="auto">
              <a:xfrm>
                <a:off x="3091" y="2155"/>
                <a:ext cx="14" cy="21"/>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40" name="Freeform 24"/>
              <p:cNvSpPr>
                <a:spLocks/>
              </p:cNvSpPr>
              <p:nvPr/>
            </p:nvSpPr>
            <p:spPr bwMode="auto">
              <a:xfrm>
                <a:off x="2544" y="2167"/>
                <a:ext cx="1116" cy="1"/>
              </a:xfrm>
              <a:custGeom>
                <a:avLst/>
                <a:gdLst/>
                <a:ahLst/>
                <a:cxnLst>
                  <a:cxn ang="0">
                    <a:pos x="1116" y="0"/>
                  </a:cxn>
                  <a:cxn ang="0">
                    <a:pos x="558" y="0"/>
                  </a:cxn>
                  <a:cxn ang="0">
                    <a:pos x="0" y="0"/>
                  </a:cxn>
                </a:cxnLst>
                <a:rect l="0" t="0" r="r" b="b"/>
                <a:pathLst>
                  <a:path w="1116">
                    <a:moveTo>
                      <a:pt x="1116" y="0"/>
                    </a:moveTo>
                    <a:lnTo>
                      <a:pt x="558"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41" name="Rectangle 25"/>
              <p:cNvSpPr>
                <a:spLocks noChangeArrowheads="1"/>
              </p:cNvSpPr>
              <p:nvPr/>
            </p:nvSpPr>
            <p:spPr bwMode="auto">
              <a:xfrm>
                <a:off x="3141" y="2277"/>
                <a:ext cx="80" cy="80"/>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42" name="Freeform 26"/>
              <p:cNvSpPr>
                <a:spLocks/>
              </p:cNvSpPr>
              <p:nvPr/>
            </p:nvSpPr>
            <p:spPr bwMode="auto">
              <a:xfrm>
                <a:off x="3022" y="2324"/>
                <a:ext cx="327" cy="1"/>
              </a:xfrm>
              <a:custGeom>
                <a:avLst/>
                <a:gdLst/>
                <a:ahLst/>
                <a:cxnLst>
                  <a:cxn ang="0">
                    <a:pos x="327" y="0"/>
                  </a:cxn>
                  <a:cxn ang="0">
                    <a:pos x="164" y="0"/>
                  </a:cxn>
                  <a:cxn ang="0">
                    <a:pos x="0" y="0"/>
                  </a:cxn>
                </a:cxnLst>
                <a:rect l="0" t="0" r="r" b="b"/>
                <a:pathLst>
                  <a:path w="327">
                    <a:moveTo>
                      <a:pt x="327" y="0"/>
                    </a:moveTo>
                    <a:lnTo>
                      <a:pt x="164"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43" name="Rectangle 27"/>
              <p:cNvSpPr>
                <a:spLocks noChangeArrowheads="1"/>
              </p:cNvSpPr>
              <p:nvPr/>
            </p:nvSpPr>
            <p:spPr bwMode="auto">
              <a:xfrm>
                <a:off x="3068" y="2443"/>
                <a:ext cx="66" cy="65"/>
              </a:xfrm>
              <a:prstGeom prst="rect">
                <a:avLst/>
              </a:prstGeom>
              <a:solidFill>
                <a:schemeClr val="tx1"/>
              </a:solidFill>
              <a:ln w="0">
                <a:solidFill>
                  <a:schemeClr val="tx1"/>
                </a:solidFill>
                <a:miter lim="800000"/>
                <a:headEnd/>
                <a:tailEnd/>
              </a:ln>
            </p:spPr>
            <p:txBody>
              <a:bodyPr/>
              <a:lstStyle/>
              <a:p>
                <a:pPr>
                  <a:defRPr/>
                </a:pPr>
                <a:endParaRPr lang="en-AU">
                  <a:latin typeface="+mn-lt"/>
                </a:endParaRPr>
              </a:p>
            </p:txBody>
          </p:sp>
          <p:sp>
            <p:nvSpPr>
              <p:cNvPr id="572444" name="Freeform 28"/>
              <p:cNvSpPr>
                <a:spLocks/>
              </p:cNvSpPr>
              <p:nvPr/>
            </p:nvSpPr>
            <p:spPr bwMode="auto">
              <a:xfrm>
                <a:off x="2911" y="2481"/>
                <a:ext cx="393" cy="1"/>
              </a:xfrm>
              <a:custGeom>
                <a:avLst/>
                <a:gdLst/>
                <a:ahLst/>
                <a:cxnLst>
                  <a:cxn ang="0">
                    <a:pos x="393" y="0"/>
                  </a:cxn>
                  <a:cxn ang="0">
                    <a:pos x="197" y="0"/>
                  </a:cxn>
                  <a:cxn ang="0">
                    <a:pos x="0" y="0"/>
                  </a:cxn>
                </a:cxnLst>
                <a:rect l="0" t="0" r="r" b="b"/>
                <a:pathLst>
                  <a:path w="393">
                    <a:moveTo>
                      <a:pt x="393" y="0"/>
                    </a:moveTo>
                    <a:lnTo>
                      <a:pt x="197" y="0"/>
                    </a:lnTo>
                    <a:lnTo>
                      <a:pt x="0" y="0"/>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sp>
            <p:nvSpPr>
              <p:cNvPr id="572445" name="Freeform 29"/>
              <p:cNvSpPr>
                <a:spLocks/>
              </p:cNvSpPr>
              <p:nvPr/>
            </p:nvSpPr>
            <p:spPr bwMode="auto">
              <a:xfrm>
                <a:off x="2992" y="2685"/>
                <a:ext cx="133" cy="157"/>
              </a:xfrm>
              <a:custGeom>
                <a:avLst/>
                <a:gdLst/>
                <a:ahLst/>
                <a:cxnLst>
                  <a:cxn ang="0">
                    <a:pos x="133" y="78"/>
                  </a:cxn>
                  <a:cxn ang="0">
                    <a:pos x="67" y="157"/>
                  </a:cxn>
                  <a:cxn ang="0">
                    <a:pos x="0" y="78"/>
                  </a:cxn>
                  <a:cxn ang="0">
                    <a:pos x="67" y="0"/>
                  </a:cxn>
                  <a:cxn ang="0">
                    <a:pos x="133" y="78"/>
                  </a:cxn>
                </a:cxnLst>
                <a:rect l="0" t="0" r="r" b="b"/>
                <a:pathLst>
                  <a:path w="133" h="157">
                    <a:moveTo>
                      <a:pt x="133" y="78"/>
                    </a:moveTo>
                    <a:lnTo>
                      <a:pt x="67" y="157"/>
                    </a:lnTo>
                    <a:lnTo>
                      <a:pt x="0" y="78"/>
                    </a:lnTo>
                    <a:lnTo>
                      <a:pt x="67" y="0"/>
                    </a:lnTo>
                    <a:lnTo>
                      <a:pt x="133" y="78"/>
                    </a:lnTo>
                  </a:path>
                </a:pathLst>
              </a:custGeom>
              <a:solidFill>
                <a:schemeClr val="tx1"/>
              </a:solidFill>
              <a:ln w="0">
                <a:solidFill>
                  <a:schemeClr val="tx1"/>
                </a:solidFill>
                <a:prstDash val="solid"/>
                <a:round/>
                <a:headEnd/>
                <a:tailEnd/>
              </a:ln>
            </p:spPr>
            <p:txBody>
              <a:bodyPr/>
              <a:lstStyle/>
              <a:p>
                <a:pPr>
                  <a:defRPr/>
                </a:pPr>
                <a:endParaRPr lang="en-AU">
                  <a:latin typeface="+mn-lt"/>
                </a:endParaRPr>
              </a:p>
            </p:txBody>
          </p:sp>
        </p:grpSp>
        <p:grpSp>
          <p:nvGrpSpPr>
            <p:cNvPr id="43018" name="Group 30"/>
            <p:cNvGrpSpPr>
              <a:grpSpLocks/>
            </p:cNvGrpSpPr>
            <p:nvPr/>
          </p:nvGrpSpPr>
          <p:grpSpPr bwMode="auto">
            <a:xfrm>
              <a:off x="570" y="680"/>
              <a:ext cx="4548" cy="2638"/>
              <a:chOff x="570" y="680"/>
              <a:chExt cx="4548" cy="2638"/>
            </a:xfrm>
          </p:grpSpPr>
          <p:grpSp>
            <p:nvGrpSpPr>
              <p:cNvPr id="43019" name="Group 31"/>
              <p:cNvGrpSpPr>
                <a:grpSpLocks/>
              </p:cNvGrpSpPr>
              <p:nvPr/>
            </p:nvGrpSpPr>
            <p:grpSpPr bwMode="auto">
              <a:xfrm>
                <a:off x="570" y="680"/>
                <a:ext cx="4548" cy="2638"/>
                <a:chOff x="570" y="536"/>
                <a:chExt cx="4548" cy="2638"/>
              </a:xfrm>
            </p:grpSpPr>
            <p:sp>
              <p:nvSpPr>
                <p:cNvPr id="572448" name="Line 32"/>
                <p:cNvSpPr>
                  <a:spLocks noChangeAspect="1" noChangeShapeType="1"/>
                </p:cNvSpPr>
                <p:nvPr/>
              </p:nvSpPr>
              <p:spPr bwMode="auto">
                <a:xfrm>
                  <a:off x="2134" y="2798"/>
                  <a:ext cx="3" cy="50"/>
                </a:xfrm>
                <a:prstGeom prst="line">
                  <a:avLst/>
                </a:prstGeom>
                <a:noFill/>
                <a:ln w="0">
                  <a:solidFill>
                    <a:schemeClr val="tx1"/>
                  </a:solidFill>
                  <a:round/>
                  <a:headEnd/>
                  <a:tailEnd/>
                </a:ln>
              </p:spPr>
              <p:txBody>
                <a:bodyPr/>
                <a:lstStyle/>
                <a:p>
                  <a:pPr>
                    <a:defRPr/>
                  </a:pPr>
                  <a:endParaRPr lang="en-AU">
                    <a:latin typeface="+mn-lt"/>
                  </a:endParaRPr>
                </a:p>
              </p:txBody>
            </p:sp>
            <p:sp>
              <p:nvSpPr>
                <p:cNvPr id="572449" name="Line 33"/>
                <p:cNvSpPr>
                  <a:spLocks noChangeAspect="1" noChangeShapeType="1"/>
                </p:cNvSpPr>
                <p:nvPr/>
              </p:nvSpPr>
              <p:spPr bwMode="auto">
                <a:xfrm>
                  <a:off x="2691" y="2798"/>
                  <a:ext cx="3" cy="50"/>
                </a:xfrm>
                <a:prstGeom prst="line">
                  <a:avLst/>
                </a:prstGeom>
                <a:noFill/>
                <a:ln w="0">
                  <a:solidFill>
                    <a:schemeClr val="tx1"/>
                  </a:solidFill>
                  <a:round/>
                  <a:headEnd/>
                  <a:tailEnd/>
                </a:ln>
              </p:spPr>
              <p:txBody>
                <a:bodyPr/>
                <a:lstStyle/>
                <a:p>
                  <a:pPr>
                    <a:defRPr/>
                  </a:pPr>
                  <a:endParaRPr lang="en-AU">
                    <a:latin typeface="+mn-lt"/>
                  </a:endParaRPr>
                </a:p>
              </p:txBody>
            </p:sp>
            <p:sp>
              <p:nvSpPr>
                <p:cNvPr id="572450" name="Line 34"/>
                <p:cNvSpPr>
                  <a:spLocks noChangeAspect="1" noChangeShapeType="1"/>
                </p:cNvSpPr>
                <p:nvPr/>
              </p:nvSpPr>
              <p:spPr bwMode="auto">
                <a:xfrm>
                  <a:off x="3246" y="2798"/>
                  <a:ext cx="2" cy="50"/>
                </a:xfrm>
                <a:prstGeom prst="line">
                  <a:avLst/>
                </a:prstGeom>
                <a:noFill/>
                <a:ln w="0">
                  <a:solidFill>
                    <a:schemeClr val="tx1"/>
                  </a:solidFill>
                  <a:round/>
                  <a:headEnd/>
                  <a:tailEnd/>
                </a:ln>
              </p:spPr>
              <p:txBody>
                <a:bodyPr/>
                <a:lstStyle/>
                <a:p>
                  <a:pPr>
                    <a:defRPr/>
                  </a:pPr>
                  <a:endParaRPr lang="en-AU">
                    <a:latin typeface="+mn-lt"/>
                  </a:endParaRPr>
                </a:p>
              </p:txBody>
            </p:sp>
            <p:sp>
              <p:nvSpPr>
                <p:cNvPr id="572451" name="Line 35"/>
                <p:cNvSpPr>
                  <a:spLocks noChangeAspect="1" noChangeShapeType="1"/>
                </p:cNvSpPr>
                <p:nvPr/>
              </p:nvSpPr>
              <p:spPr bwMode="auto">
                <a:xfrm>
                  <a:off x="3802" y="2798"/>
                  <a:ext cx="3" cy="50"/>
                </a:xfrm>
                <a:prstGeom prst="line">
                  <a:avLst/>
                </a:prstGeom>
                <a:noFill/>
                <a:ln w="0">
                  <a:solidFill>
                    <a:schemeClr val="tx1"/>
                  </a:solidFill>
                  <a:round/>
                  <a:headEnd/>
                  <a:tailEnd/>
                </a:ln>
              </p:spPr>
              <p:txBody>
                <a:bodyPr/>
                <a:lstStyle/>
                <a:p>
                  <a:pPr>
                    <a:defRPr/>
                  </a:pPr>
                  <a:endParaRPr lang="en-AU">
                    <a:latin typeface="+mn-lt"/>
                  </a:endParaRPr>
                </a:p>
              </p:txBody>
            </p:sp>
            <p:sp>
              <p:nvSpPr>
                <p:cNvPr id="572452" name="Line 36"/>
                <p:cNvSpPr>
                  <a:spLocks noChangeAspect="1" noChangeShapeType="1"/>
                </p:cNvSpPr>
                <p:nvPr/>
              </p:nvSpPr>
              <p:spPr bwMode="auto">
                <a:xfrm>
                  <a:off x="4359" y="2798"/>
                  <a:ext cx="3" cy="50"/>
                </a:xfrm>
                <a:prstGeom prst="line">
                  <a:avLst/>
                </a:prstGeom>
                <a:noFill/>
                <a:ln w="0">
                  <a:solidFill>
                    <a:schemeClr val="tx1"/>
                  </a:solidFill>
                  <a:round/>
                  <a:headEnd/>
                  <a:tailEnd/>
                </a:ln>
              </p:spPr>
              <p:txBody>
                <a:bodyPr/>
                <a:lstStyle/>
                <a:p>
                  <a:pPr>
                    <a:defRPr/>
                  </a:pPr>
                  <a:endParaRPr lang="en-AU">
                    <a:latin typeface="+mn-lt"/>
                  </a:endParaRPr>
                </a:p>
              </p:txBody>
            </p:sp>
            <p:sp>
              <p:nvSpPr>
                <p:cNvPr id="572453" name="Line 37"/>
                <p:cNvSpPr>
                  <a:spLocks noChangeAspect="1" noChangeShapeType="1"/>
                </p:cNvSpPr>
                <p:nvPr/>
              </p:nvSpPr>
              <p:spPr bwMode="auto">
                <a:xfrm>
                  <a:off x="2134" y="2798"/>
                  <a:ext cx="2225" cy="3"/>
                </a:xfrm>
                <a:prstGeom prst="line">
                  <a:avLst/>
                </a:prstGeom>
                <a:noFill/>
                <a:ln w="0">
                  <a:solidFill>
                    <a:schemeClr val="tx1"/>
                  </a:solidFill>
                  <a:round/>
                  <a:headEnd/>
                  <a:tailEnd/>
                </a:ln>
              </p:spPr>
              <p:txBody>
                <a:bodyPr/>
                <a:lstStyle/>
                <a:p>
                  <a:pPr>
                    <a:defRPr/>
                  </a:pPr>
                  <a:endParaRPr lang="en-AU">
                    <a:latin typeface="+mn-lt"/>
                  </a:endParaRPr>
                </a:p>
              </p:txBody>
            </p:sp>
            <p:sp>
              <p:nvSpPr>
                <p:cNvPr id="572454" name="Rectangle 38"/>
                <p:cNvSpPr>
                  <a:spLocks noChangeAspect="1" noChangeArrowheads="1"/>
                </p:cNvSpPr>
                <p:nvPr/>
              </p:nvSpPr>
              <p:spPr bwMode="auto">
                <a:xfrm>
                  <a:off x="2082" y="2883"/>
                  <a:ext cx="92" cy="136"/>
                </a:xfrm>
                <a:prstGeom prst="rect">
                  <a:avLst/>
                </a:prstGeom>
                <a:noFill/>
                <a:ln w="9525">
                  <a:noFill/>
                  <a:miter lim="800000"/>
                  <a:headEnd/>
                  <a:tailEnd/>
                </a:ln>
              </p:spPr>
              <p:txBody>
                <a:bodyPr wrap="none" lIns="0" tIns="0" rIns="0" bIns="0">
                  <a:spAutoFit/>
                </a:bodyPr>
                <a:lstStyle/>
                <a:p>
                  <a:pPr>
                    <a:defRPr/>
                  </a:pPr>
                  <a:r>
                    <a:rPr lang="en-US" sz="1400">
                      <a:latin typeface="+mn-lt"/>
                    </a:rPr>
                    <a:t>-2</a:t>
                  </a:r>
                </a:p>
              </p:txBody>
            </p:sp>
            <p:sp>
              <p:nvSpPr>
                <p:cNvPr id="572455" name="Rectangle 39"/>
                <p:cNvSpPr>
                  <a:spLocks noChangeAspect="1" noChangeArrowheads="1"/>
                </p:cNvSpPr>
                <p:nvPr/>
              </p:nvSpPr>
              <p:spPr bwMode="auto">
                <a:xfrm>
                  <a:off x="2636" y="2883"/>
                  <a:ext cx="92" cy="136"/>
                </a:xfrm>
                <a:prstGeom prst="rect">
                  <a:avLst/>
                </a:prstGeom>
                <a:noFill/>
                <a:ln w="9525">
                  <a:noFill/>
                  <a:miter lim="800000"/>
                  <a:headEnd/>
                  <a:tailEnd/>
                </a:ln>
              </p:spPr>
              <p:txBody>
                <a:bodyPr wrap="none" lIns="0" tIns="0" rIns="0" bIns="0">
                  <a:spAutoFit/>
                </a:bodyPr>
                <a:lstStyle/>
                <a:p>
                  <a:pPr>
                    <a:defRPr/>
                  </a:pPr>
                  <a:r>
                    <a:rPr lang="en-US" sz="1400">
                      <a:latin typeface="+mn-lt"/>
                    </a:rPr>
                    <a:t>-1</a:t>
                  </a:r>
                </a:p>
              </p:txBody>
            </p:sp>
            <p:sp>
              <p:nvSpPr>
                <p:cNvPr id="572456" name="Rectangle 40"/>
                <p:cNvSpPr>
                  <a:spLocks noChangeAspect="1" noChangeArrowheads="1"/>
                </p:cNvSpPr>
                <p:nvPr/>
              </p:nvSpPr>
              <p:spPr bwMode="auto">
                <a:xfrm>
                  <a:off x="3216" y="2883"/>
                  <a:ext cx="58" cy="136"/>
                </a:xfrm>
                <a:prstGeom prst="rect">
                  <a:avLst/>
                </a:prstGeom>
                <a:noFill/>
                <a:ln w="9525">
                  <a:noFill/>
                  <a:miter lim="800000"/>
                  <a:headEnd/>
                  <a:tailEnd/>
                </a:ln>
              </p:spPr>
              <p:txBody>
                <a:bodyPr wrap="none" lIns="0" tIns="0" rIns="0" bIns="0">
                  <a:spAutoFit/>
                </a:bodyPr>
                <a:lstStyle/>
                <a:p>
                  <a:pPr>
                    <a:defRPr/>
                  </a:pPr>
                  <a:r>
                    <a:rPr lang="en-US" sz="1400">
                      <a:latin typeface="+mn-lt"/>
                    </a:rPr>
                    <a:t>0</a:t>
                  </a:r>
                </a:p>
              </p:txBody>
            </p:sp>
            <p:sp>
              <p:nvSpPr>
                <p:cNvPr id="572457" name="Rectangle 41"/>
                <p:cNvSpPr>
                  <a:spLocks noChangeAspect="1" noChangeArrowheads="1"/>
                </p:cNvSpPr>
                <p:nvPr/>
              </p:nvSpPr>
              <p:spPr bwMode="auto">
                <a:xfrm>
                  <a:off x="3772" y="2883"/>
                  <a:ext cx="58" cy="136"/>
                </a:xfrm>
                <a:prstGeom prst="rect">
                  <a:avLst/>
                </a:prstGeom>
                <a:noFill/>
                <a:ln w="9525">
                  <a:noFill/>
                  <a:miter lim="800000"/>
                  <a:headEnd/>
                  <a:tailEnd/>
                </a:ln>
              </p:spPr>
              <p:txBody>
                <a:bodyPr wrap="none" lIns="0" tIns="0" rIns="0" bIns="0">
                  <a:spAutoFit/>
                </a:bodyPr>
                <a:lstStyle/>
                <a:p>
                  <a:pPr>
                    <a:defRPr/>
                  </a:pPr>
                  <a:r>
                    <a:rPr lang="en-US" sz="1400">
                      <a:latin typeface="+mn-lt"/>
                    </a:rPr>
                    <a:t>1</a:t>
                  </a:r>
                </a:p>
              </p:txBody>
            </p:sp>
            <p:sp>
              <p:nvSpPr>
                <p:cNvPr id="572458" name="Rectangle 42"/>
                <p:cNvSpPr>
                  <a:spLocks noChangeAspect="1" noChangeArrowheads="1"/>
                </p:cNvSpPr>
                <p:nvPr/>
              </p:nvSpPr>
              <p:spPr bwMode="auto">
                <a:xfrm>
                  <a:off x="4329" y="2883"/>
                  <a:ext cx="58" cy="136"/>
                </a:xfrm>
                <a:prstGeom prst="rect">
                  <a:avLst/>
                </a:prstGeom>
                <a:noFill/>
                <a:ln w="9525">
                  <a:noFill/>
                  <a:miter lim="800000"/>
                  <a:headEnd/>
                  <a:tailEnd/>
                </a:ln>
              </p:spPr>
              <p:txBody>
                <a:bodyPr wrap="none" lIns="0" tIns="0" rIns="0" bIns="0">
                  <a:spAutoFit/>
                </a:bodyPr>
                <a:lstStyle/>
                <a:p>
                  <a:pPr>
                    <a:defRPr/>
                  </a:pPr>
                  <a:r>
                    <a:rPr lang="en-US" sz="1400">
                      <a:latin typeface="+mn-lt"/>
                    </a:rPr>
                    <a:t>2</a:t>
                  </a:r>
                </a:p>
              </p:txBody>
            </p:sp>
            <p:sp>
              <p:nvSpPr>
                <p:cNvPr id="572459" name="Line 43"/>
                <p:cNvSpPr>
                  <a:spLocks noChangeAspect="1" noChangeShapeType="1"/>
                </p:cNvSpPr>
                <p:nvPr/>
              </p:nvSpPr>
              <p:spPr bwMode="auto">
                <a:xfrm flipV="1">
                  <a:off x="3246" y="584"/>
                  <a:ext cx="2" cy="2214"/>
                </a:xfrm>
                <a:prstGeom prst="line">
                  <a:avLst/>
                </a:prstGeom>
                <a:noFill/>
                <a:ln w="0">
                  <a:solidFill>
                    <a:schemeClr val="tx1"/>
                  </a:solidFill>
                  <a:round/>
                  <a:headEnd/>
                  <a:tailEnd/>
                </a:ln>
              </p:spPr>
              <p:txBody>
                <a:bodyPr/>
                <a:lstStyle/>
                <a:p>
                  <a:pPr>
                    <a:defRPr/>
                  </a:pPr>
                  <a:endParaRPr lang="en-AU">
                    <a:latin typeface="+mn-lt"/>
                  </a:endParaRPr>
                </a:p>
              </p:txBody>
            </p:sp>
            <p:sp>
              <p:nvSpPr>
                <p:cNvPr id="572460" name="Rectangle 44"/>
                <p:cNvSpPr>
                  <a:spLocks noChangeAspect="1" noChangeArrowheads="1"/>
                </p:cNvSpPr>
                <p:nvPr/>
              </p:nvSpPr>
              <p:spPr bwMode="auto">
                <a:xfrm>
                  <a:off x="3996" y="2546"/>
                  <a:ext cx="1122" cy="155"/>
                </a:xfrm>
                <a:prstGeom prst="rect">
                  <a:avLst/>
                </a:prstGeom>
                <a:noFill/>
                <a:ln w="9525">
                  <a:noFill/>
                  <a:miter lim="800000"/>
                  <a:headEnd/>
                  <a:tailEnd/>
                </a:ln>
              </p:spPr>
              <p:txBody>
                <a:bodyPr wrap="none" lIns="0" tIns="0" rIns="0" bIns="0">
                  <a:spAutoFit/>
                </a:bodyPr>
                <a:lstStyle/>
                <a:p>
                  <a:pPr>
                    <a:defRPr/>
                  </a:pPr>
                  <a:r>
                    <a:rPr lang="en-US" sz="1600">
                      <a:solidFill>
                        <a:schemeClr val="tx2"/>
                      </a:solidFill>
                      <a:latin typeface="+mn-lt"/>
                    </a:rPr>
                    <a:t>-0.32   ( -0.43 , -0.20 )</a:t>
                  </a:r>
                </a:p>
              </p:txBody>
            </p:sp>
            <p:sp>
              <p:nvSpPr>
                <p:cNvPr id="572462" name="Rectangle 46"/>
                <p:cNvSpPr>
                  <a:spLocks noChangeAspect="1" noChangeArrowheads="1"/>
                </p:cNvSpPr>
                <p:nvPr/>
              </p:nvSpPr>
              <p:spPr bwMode="auto">
                <a:xfrm>
                  <a:off x="570" y="536"/>
                  <a:ext cx="842" cy="155"/>
                </a:xfrm>
                <a:prstGeom prst="rect">
                  <a:avLst/>
                </a:prstGeom>
                <a:noFill/>
                <a:ln w="9525">
                  <a:noFill/>
                  <a:miter lim="800000"/>
                  <a:headEnd/>
                  <a:tailEnd/>
                </a:ln>
              </p:spPr>
              <p:txBody>
                <a:bodyPr wrap="none" lIns="0" tIns="0" rIns="0" bIns="0">
                  <a:spAutoFit/>
                </a:bodyPr>
                <a:lstStyle/>
                <a:p>
                  <a:pPr>
                    <a:defRPr/>
                  </a:pPr>
                  <a:r>
                    <a:rPr lang="en-US" sz="1600">
                      <a:latin typeface="+mn-lt"/>
                    </a:rPr>
                    <a:t>Woodcock 1981</a:t>
                  </a:r>
                </a:p>
              </p:txBody>
            </p:sp>
            <p:sp>
              <p:nvSpPr>
                <p:cNvPr id="572463" name="Rectangle 47"/>
                <p:cNvSpPr>
                  <a:spLocks noChangeAspect="1" noChangeArrowheads="1"/>
                </p:cNvSpPr>
                <p:nvPr/>
              </p:nvSpPr>
              <p:spPr bwMode="auto">
                <a:xfrm>
                  <a:off x="570" y="693"/>
                  <a:ext cx="842" cy="155"/>
                </a:xfrm>
                <a:prstGeom prst="rect">
                  <a:avLst/>
                </a:prstGeom>
                <a:noFill/>
                <a:ln w="9525">
                  <a:noFill/>
                  <a:miter lim="800000"/>
                  <a:headEnd/>
                  <a:tailEnd/>
                </a:ln>
              </p:spPr>
              <p:txBody>
                <a:bodyPr wrap="none" lIns="0" tIns="0" rIns="0" bIns="0">
                  <a:spAutoFit/>
                </a:bodyPr>
                <a:lstStyle/>
                <a:p>
                  <a:pPr>
                    <a:defRPr/>
                  </a:pPr>
                  <a:r>
                    <a:rPr lang="en-US" sz="1600">
                      <a:latin typeface="+mn-lt"/>
                    </a:rPr>
                    <a:t>Woodcock 1982</a:t>
                  </a:r>
                </a:p>
              </p:txBody>
            </p:sp>
            <p:sp>
              <p:nvSpPr>
                <p:cNvPr id="572464" name="Rectangle 48"/>
                <p:cNvSpPr>
                  <a:spLocks noChangeAspect="1" noChangeArrowheads="1"/>
                </p:cNvSpPr>
                <p:nvPr/>
              </p:nvSpPr>
              <p:spPr bwMode="auto">
                <a:xfrm>
                  <a:off x="570" y="848"/>
                  <a:ext cx="593" cy="155"/>
                </a:xfrm>
                <a:prstGeom prst="rect">
                  <a:avLst/>
                </a:prstGeom>
                <a:noFill/>
                <a:ln w="9525">
                  <a:noFill/>
                  <a:miter lim="800000"/>
                  <a:headEnd/>
                  <a:tailEnd/>
                </a:ln>
              </p:spPr>
              <p:txBody>
                <a:bodyPr wrap="none" lIns="0" tIns="0" rIns="0" bIns="0">
                  <a:spAutoFit/>
                </a:bodyPr>
                <a:lstStyle/>
                <a:p>
                  <a:pPr>
                    <a:defRPr/>
                  </a:pPr>
                  <a:r>
                    <a:rPr lang="en-US" sz="1600">
                      <a:latin typeface="+mn-lt"/>
                    </a:rPr>
                    <a:t>Johnson 83</a:t>
                  </a:r>
                </a:p>
              </p:txBody>
            </p:sp>
            <p:sp>
              <p:nvSpPr>
                <p:cNvPr id="572465" name="Rectangle 49"/>
                <p:cNvSpPr>
                  <a:spLocks noChangeAspect="1" noChangeArrowheads="1"/>
                </p:cNvSpPr>
                <p:nvPr/>
              </p:nvSpPr>
              <p:spPr bwMode="auto">
                <a:xfrm>
                  <a:off x="570" y="1005"/>
                  <a:ext cx="357" cy="155"/>
                </a:xfrm>
                <a:prstGeom prst="rect">
                  <a:avLst/>
                </a:prstGeom>
                <a:noFill/>
                <a:ln w="9525">
                  <a:noFill/>
                  <a:miter lim="800000"/>
                  <a:headEnd/>
                  <a:tailEnd/>
                </a:ln>
              </p:spPr>
              <p:txBody>
                <a:bodyPr wrap="none" lIns="0" tIns="0" rIns="0" bIns="0">
                  <a:spAutoFit/>
                </a:bodyPr>
                <a:lstStyle/>
                <a:p>
                  <a:pPr>
                    <a:defRPr/>
                  </a:pPr>
                  <a:r>
                    <a:rPr lang="en-US" sz="1600">
                      <a:latin typeface="+mn-lt"/>
                    </a:rPr>
                    <a:t>Eiser A</a:t>
                  </a:r>
                </a:p>
              </p:txBody>
            </p:sp>
            <p:sp>
              <p:nvSpPr>
                <p:cNvPr id="572466" name="Rectangle 50"/>
                <p:cNvSpPr>
                  <a:spLocks noChangeAspect="1" noChangeArrowheads="1"/>
                </p:cNvSpPr>
                <p:nvPr/>
              </p:nvSpPr>
              <p:spPr bwMode="auto">
                <a:xfrm>
                  <a:off x="570" y="1160"/>
                  <a:ext cx="353" cy="155"/>
                </a:xfrm>
                <a:prstGeom prst="rect">
                  <a:avLst/>
                </a:prstGeom>
                <a:noFill/>
                <a:ln w="9525">
                  <a:noFill/>
                  <a:miter lim="800000"/>
                  <a:headEnd/>
                  <a:tailEnd/>
                </a:ln>
              </p:spPr>
              <p:txBody>
                <a:bodyPr wrap="none" lIns="0" tIns="0" rIns="0" bIns="0">
                  <a:spAutoFit/>
                </a:bodyPr>
                <a:lstStyle/>
                <a:p>
                  <a:pPr>
                    <a:defRPr/>
                  </a:pPr>
                  <a:r>
                    <a:rPr lang="en-US" sz="1600">
                      <a:latin typeface="+mn-lt"/>
                    </a:rPr>
                    <a:t>Eiser B</a:t>
                  </a:r>
                </a:p>
              </p:txBody>
            </p:sp>
            <p:sp>
              <p:nvSpPr>
                <p:cNvPr id="572467" name="Rectangle 51"/>
                <p:cNvSpPr>
                  <a:spLocks noChangeAspect="1" noChangeArrowheads="1"/>
                </p:cNvSpPr>
                <p:nvPr/>
              </p:nvSpPr>
              <p:spPr bwMode="auto">
                <a:xfrm>
                  <a:off x="570" y="1317"/>
                  <a:ext cx="513" cy="155"/>
                </a:xfrm>
                <a:prstGeom prst="rect">
                  <a:avLst/>
                </a:prstGeom>
                <a:noFill/>
                <a:ln w="9525">
                  <a:noFill/>
                  <a:miter lim="800000"/>
                  <a:headEnd/>
                  <a:tailEnd/>
                </a:ln>
              </p:spPr>
              <p:txBody>
                <a:bodyPr wrap="none" lIns="0" tIns="0" rIns="0" bIns="0">
                  <a:spAutoFit/>
                </a:bodyPr>
                <a:lstStyle/>
                <a:p>
                  <a:pPr>
                    <a:defRPr/>
                  </a:pPr>
                  <a:r>
                    <a:rPr lang="en-US" sz="1600">
                      <a:latin typeface="+mn-lt"/>
                    </a:rPr>
                    <a:t>Bruera 93</a:t>
                  </a:r>
                </a:p>
              </p:txBody>
            </p:sp>
            <p:sp>
              <p:nvSpPr>
                <p:cNvPr id="572468" name="Rectangle 52"/>
                <p:cNvSpPr>
                  <a:spLocks noChangeAspect="1" noChangeArrowheads="1"/>
                </p:cNvSpPr>
                <p:nvPr/>
              </p:nvSpPr>
              <p:spPr bwMode="auto">
                <a:xfrm>
                  <a:off x="570" y="1475"/>
                  <a:ext cx="415" cy="155"/>
                </a:xfrm>
                <a:prstGeom prst="rect">
                  <a:avLst/>
                </a:prstGeom>
                <a:noFill/>
                <a:ln w="9525">
                  <a:noFill/>
                  <a:miter lim="800000"/>
                  <a:headEnd/>
                  <a:tailEnd/>
                </a:ln>
              </p:spPr>
              <p:txBody>
                <a:bodyPr wrap="none" lIns="0" tIns="0" rIns="0" bIns="0">
                  <a:spAutoFit/>
                </a:bodyPr>
                <a:lstStyle/>
                <a:p>
                  <a:pPr>
                    <a:defRPr/>
                  </a:pPr>
                  <a:r>
                    <a:rPr lang="en-US" sz="1600">
                      <a:latin typeface="+mn-lt"/>
                    </a:rPr>
                    <a:t>Light 96</a:t>
                  </a:r>
                </a:p>
              </p:txBody>
            </p:sp>
            <p:sp>
              <p:nvSpPr>
                <p:cNvPr id="572469" name="Rectangle 53"/>
                <p:cNvSpPr>
                  <a:spLocks noChangeAspect="1" noChangeArrowheads="1"/>
                </p:cNvSpPr>
                <p:nvPr/>
              </p:nvSpPr>
              <p:spPr bwMode="auto">
                <a:xfrm>
                  <a:off x="570" y="1632"/>
                  <a:ext cx="266" cy="155"/>
                </a:xfrm>
                <a:prstGeom prst="rect">
                  <a:avLst/>
                </a:prstGeom>
                <a:noFill/>
                <a:ln w="9525">
                  <a:noFill/>
                  <a:miter lim="800000"/>
                  <a:headEnd/>
                  <a:tailEnd/>
                </a:ln>
              </p:spPr>
              <p:txBody>
                <a:bodyPr wrap="none" lIns="0" tIns="0" rIns="0" bIns="0">
                  <a:spAutoFit/>
                </a:bodyPr>
                <a:lstStyle/>
                <a:p>
                  <a:pPr>
                    <a:defRPr/>
                  </a:pPr>
                  <a:r>
                    <a:rPr lang="en-US" sz="1600">
                      <a:latin typeface="+mn-lt"/>
                    </a:rPr>
                    <a:t>Chua</a:t>
                  </a:r>
                </a:p>
              </p:txBody>
            </p:sp>
            <p:sp>
              <p:nvSpPr>
                <p:cNvPr id="572470" name="Rectangle 54"/>
                <p:cNvSpPr>
                  <a:spLocks noChangeAspect="1" noChangeArrowheads="1"/>
                </p:cNvSpPr>
                <p:nvPr/>
              </p:nvSpPr>
              <p:spPr bwMode="auto">
                <a:xfrm>
                  <a:off x="570" y="1787"/>
                  <a:ext cx="295" cy="155"/>
                </a:xfrm>
                <a:prstGeom prst="rect">
                  <a:avLst/>
                </a:prstGeom>
                <a:noFill/>
                <a:ln w="9525">
                  <a:noFill/>
                  <a:miter lim="800000"/>
                  <a:headEnd/>
                  <a:tailEnd/>
                </a:ln>
              </p:spPr>
              <p:txBody>
                <a:bodyPr wrap="none" lIns="0" tIns="0" rIns="0" bIns="0">
                  <a:spAutoFit/>
                </a:bodyPr>
                <a:lstStyle/>
                <a:p>
                  <a:pPr>
                    <a:defRPr/>
                  </a:pPr>
                  <a:r>
                    <a:rPr lang="en-US" sz="1600">
                      <a:latin typeface="+mn-lt"/>
                    </a:rPr>
                    <a:t>Poole</a:t>
                  </a:r>
                </a:p>
              </p:txBody>
            </p:sp>
            <p:sp>
              <p:nvSpPr>
                <p:cNvPr id="572471" name="Rectangle 55"/>
                <p:cNvSpPr>
                  <a:spLocks noChangeAspect="1" noChangeArrowheads="1"/>
                </p:cNvSpPr>
                <p:nvPr/>
              </p:nvSpPr>
              <p:spPr bwMode="auto">
                <a:xfrm>
                  <a:off x="570" y="1944"/>
                  <a:ext cx="315" cy="155"/>
                </a:xfrm>
                <a:prstGeom prst="rect">
                  <a:avLst/>
                </a:prstGeom>
                <a:noFill/>
                <a:ln w="9525">
                  <a:noFill/>
                  <a:miter lim="800000"/>
                  <a:headEnd/>
                  <a:tailEnd/>
                </a:ln>
              </p:spPr>
              <p:txBody>
                <a:bodyPr wrap="none" lIns="0" tIns="0" rIns="0" bIns="0">
                  <a:spAutoFit/>
                </a:bodyPr>
                <a:lstStyle/>
                <a:p>
                  <a:pPr>
                    <a:defRPr/>
                  </a:pPr>
                  <a:r>
                    <a:rPr lang="en-US" sz="1600">
                      <a:latin typeface="+mn-lt"/>
                    </a:rPr>
                    <a:t>Leung</a:t>
                  </a:r>
                </a:p>
              </p:txBody>
            </p:sp>
            <p:sp>
              <p:nvSpPr>
                <p:cNvPr id="572472" name="Rectangle 56"/>
                <p:cNvSpPr>
                  <a:spLocks noChangeAspect="1" noChangeArrowheads="1"/>
                </p:cNvSpPr>
                <p:nvPr/>
              </p:nvSpPr>
              <p:spPr bwMode="auto">
                <a:xfrm>
                  <a:off x="570" y="2101"/>
                  <a:ext cx="397" cy="155"/>
                </a:xfrm>
                <a:prstGeom prst="rect">
                  <a:avLst/>
                </a:prstGeom>
                <a:noFill/>
                <a:ln w="9525">
                  <a:noFill/>
                  <a:miter lim="800000"/>
                  <a:headEnd/>
                  <a:tailEnd/>
                </a:ln>
              </p:spPr>
              <p:txBody>
                <a:bodyPr wrap="none" lIns="0" tIns="0" rIns="0" bIns="0">
                  <a:spAutoFit/>
                </a:bodyPr>
                <a:lstStyle/>
                <a:p>
                  <a:pPr>
                    <a:defRPr/>
                  </a:pPr>
                  <a:r>
                    <a:rPr lang="en-US" sz="1600">
                      <a:latin typeface="+mn-lt"/>
                    </a:rPr>
                    <a:t>Noseda</a:t>
                  </a:r>
                </a:p>
              </p:txBody>
            </p:sp>
            <p:sp>
              <p:nvSpPr>
                <p:cNvPr id="572473" name="Rectangle 57"/>
                <p:cNvSpPr>
                  <a:spLocks noChangeAspect="1" noChangeArrowheads="1"/>
                </p:cNvSpPr>
                <p:nvPr/>
              </p:nvSpPr>
              <p:spPr bwMode="auto">
                <a:xfrm>
                  <a:off x="570" y="2259"/>
                  <a:ext cx="506" cy="155"/>
                </a:xfrm>
                <a:prstGeom prst="rect">
                  <a:avLst/>
                </a:prstGeom>
                <a:noFill/>
                <a:ln w="9525">
                  <a:noFill/>
                  <a:miter lim="800000"/>
                  <a:headEnd/>
                  <a:tailEnd/>
                </a:ln>
              </p:spPr>
              <p:txBody>
                <a:bodyPr wrap="none" lIns="0" tIns="0" rIns="0" bIns="0">
                  <a:spAutoFit/>
                </a:bodyPr>
                <a:lstStyle/>
                <a:p>
                  <a:pPr>
                    <a:defRPr/>
                  </a:pPr>
                  <a:r>
                    <a:rPr lang="en-US" sz="1600">
                      <a:latin typeface="+mn-lt"/>
                    </a:rPr>
                    <a:t>Jankelson</a:t>
                  </a:r>
                </a:p>
              </p:txBody>
            </p:sp>
            <p:sp>
              <p:nvSpPr>
                <p:cNvPr id="572474" name="Rectangle 58"/>
                <p:cNvSpPr>
                  <a:spLocks noChangeAspect="1" noChangeArrowheads="1"/>
                </p:cNvSpPr>
                <p:nvPr/>
              </p:nvSpPr>
              <p:spPr bwMode="auto">
                <a:xfrm>
                  <a:off x="570" y="2546"/>
                  <a:ext cx="372" cy="155"/>
                </a:xfrm>
                <a:prstGeom prst="rect">
                  <a:avLst/>
                </a:prstGeom>
                <a:noFill/>
                <a:ln w="9525">
                  <a:noFill/>
                  <a:miter lim="800000"/>
                  <a:headEnd/>
                  <a:tailEnd/>
                </a:ln>
              </p:spPr>
              <p:txBody>
                <a:bodyPr wrap="none" lIns="0" tIns="0" rIns="0" bIns="0">
                  <a:spAutoFit/>
                </a:bodyPr>
                <a:lstStyle/>
                <a:p>
                  <a:pPr>
                    <a:defRPr/>
                  </a:pPr>
                  <a:r>
                    <a:rPr lang="en-US" sz="1600" b="1" dirty="0">
                      <a:solidFill>
                        <a:schemeClr val="tx2"/>
                      </a:solidFill>
                      <a:latin typeface="+mn-lt"/>
                    </a:rPr>
                    <a:t>Pooled</a:t>
                  </a:r>
                </a:p>
              </p:txBody>
            </p:sp>
            <p:sp>
              <p:nvSpPr>
                <p:cNvPr id="572477" name="Rectangle 61"/>
                <p:cNvSpPr>
                  <a:spLocks noChangeAspect="1" noChangeArrowheads="1"/>
                </p:cNvSpPr>
                <p:nvPr/>
              </p:nvSpPr>
              <p:spPr bwMode="auto">
                <a:xfrm>
                  <a:off x="2295" y="3019"/>
                  <a:ext cx="721" cy="155"/>
                </a:xfrm>
                <a:prstGeom prst="rect">
                  <a:avLst/>
                </a:prstGeom>
                <a:noFill/>
                <a:ln w="9525">
                  <a:noFill/>
                  <a:miter lim="800000"/>
                  <a:headEnd/>
                  <a:tailEnd/>
                </a:ln>
              </p:spPr>
              <p:txBody>
                <a:bodyPr wrap="none" lIns="0" tIns="0" rIns="0" bIns="0">
                  <a:spAutoFit/>
                </a:bodyPr>
                <a:lstStyle/>
                <a:p>
                  <a:pPr>
                    <a:defRPr/>
                  </a:pPr>
                  <a:r>
                    <a:rPr lang="en-US" sz="1600" dirty="0" err="1">
                      <a:latin typeface="+mn-lt"/>
                    </a:rPr>
                    <a:t>Opioid</a:t>
                  </a:r>
                  <a:r>
                    <a:rPr lang="en-US" sz="1600" dirty="0">
                      <a:latin typeface="+mn-lt"/>
                    </a:rPr>
                    <a:t> </a:t>
                  </a:r>
                  <a:r>
                    <a:rPr lang="en-US" sz="1600" dirty="0" err="1" smtClean="0">
                      <a:latin typeface="+mn-lt"/>
                    </a:rPr>
                    <a:t>besser</a:t>
                  </a:r>
                  <a:endParaRPr lang="en-US" sz="1600" dirty="0">
                    <a:latin typeface="+mn-lt"/>
                  </a:endParaRPr>
                </a:p>
              </p:txBody>
            </p:sp>
            <p:sp>
              <p:nvSpPr>
                <p:cNvPr id="572478" name="Rectangle 62"/>
                <p:cNvSpPr>
                  <a:spLocks noChangeAspect="1" noChangeArrowheads="1"/>
                </p:cNvSpPr>
                <p:nvPr/>
              </p:nvSpPr>
              <p:spPr bwMode="auto">
                <a:xfrm>
                  <a:off x="3419" y="3019"/>
                  <a:ext cx="786" cy="155"/>
                </a:xfrm>
                <a:prstGeom prst="rect">
                  <a:avLst/>
                </a:prstGeom>
                <a:noFill/>
                <a:ln w="9525">
                  <a:noFill/>
                  <a:miter lim="800000"/>
                  <a:headEnd/>
                  <a:tailEnd/>
                </a:ln>
              </p:spPr>
              <p:txBody>
                <a:bodyPr wrap="none" lIns="0" tIns="0" rIns="0" bIns="0">
                  <a:spAutoFit/>
                </a:bodyPr>
                <a:lstStyle/>
                <a:p>
                  <a:pPr>
                    <a:defRPr/>
                  </a:pPr>
                  <a:r>
                    <a:rPr lang="en-US" sz="1600" dirty="0">
                      <a:latin typeface="+mn-lt"/>
                    </a:rPr>
                    <a:t>Placebo </a:t>
                  </a:r>
                  <a:r>
                    <a:rPr lang="en-US" sz="1600" dirty="0" err="1" smtClean="0">
                      <a:latin typeface="+mn-lt"/>
                    </a:rPr>
                    <a:t>besser</a:t>
                  </a:r>
                  <a:endParaRPr lang="en-US" sz="1600" dirty="0">
                    <a:latin typeface="+mn-lt"/>
                  </a:endParaRPr>
                </a:p>
              </p:txBody>
            </p:sp>
          </p:grpSp>
          <p:sp>
            <p:nvSpPr>
              <p:cNvPr id="572479" name="Line 63"/>
              <p:cNvSpPr>
                <a:spLocks noChangeShapeType="1"/>
              </p:cNvSpPr>
              <p:nvPr/>
            </p:nvSpPr>
            <p:spPr bwMode="auto">
              <a:xfrm>
                <a:off x="3081" y="3251"/>
                <a:ext cx="312" cy="0"/>
              </a:xfrm>
              <a:prstGeom prst="line">
                <a:avLst/>
              </a:prstGeom>
              <a:noFill/>
              <a:ln w="9525">
                <a:solidFill>
                  <a:schemeClr val="tx1"/>
                </a:solidFill>
                <a:round/>
                <a:headEnd type="arrow" w="med" len="med"/>
                <a:tailEnd type="arrow" w="med" len="med"/>
              </a:ln>
              <a:effectLst/>
            </p:spPr>
            <p:txBody>
              <a:bodyPr wrap="none" anchor="ctr"/>
              <a:lstStyle/>
              <a:p>
                <a:pPr>
                  <a:defRPr/>
                </a:pPr>
                <a:endParaRPr lang="en-AU">
                  <a:latin typeface="+mn-lt"/>
                </a:endParaRPr>
              </a:p>
            </p:txBody>
          </p:sp>
        </p:grpSp>
      </p:grpSp>
      <p:sp>
        <p:nvSpPr>
          <p:cNvPr id="572480" name="Rectangle 64"/>
          <p:cNvSpPr>
            <a:spLocks noGrp="1" noChangeArrowheads="1"/>
          </p:cNvSpPr>
          <p:nvPr>
            <p:ph type="title"/>
          </p:nvPr>
        </p:nvSpPr>
        <p:spPr>
          <a:xfrm>
            <a:off x="-265113" y="615950"/>
            <a:ext cx="9653588" cy="954088"/>
          </a:xfrm>
        </p:spPr>
        <p:txBody>
          <a:bodyPr/>
          <a:lstStyle/>
          <a:p>
            <a:pPr eaLnBrk="1" hangingPunct="1">
              <a:defRPr/>
            </a:pPr>
            <a:r>
              <a:rPr lang="en-GB" dirty="0" err="1" smtClean="0">
                <a:latin typeface="+mn-lt"/>
              </a:rPr>
              <a:t>Beispiel</a:t>
            </a:r>
            <a:r>
              <a:rPr lang="en-GB" dirty="0" smtClean="0">
                <a:latin typeface="+mn-lt"/>
              </a:rPr>
              <a:t>: Cross-over Design </a:t>
            </a:r>
            <a:r>
              <a:rPr lang="en-GB" dirty="0" err="1" smtClean="0">
                <a:latin typeface="+mn-lt"/>
              </a:rPr>
              <a:t>berücksichtigt</a:t>
            </a:r>
            <a:endParaRPr lang="en-GB" dirty="0">
              <a:latin typeface="+mn-lt"/>
            </a:endParaRPr>
          </a:p>
        </p:txBody>
      </p:sp>
      <p:sp>
        <p:nvSpPr>
          <p:cNvPr id="67" name="TextBox 66"/>
          <p:cNvSpPr txBox="1">
            <a:spLocks noChangeArrowheads="1"/>
          </p:cNvSpPr>
          <p:nvPr/>
        </p:nvSpPr>
        <p:spPr bwMode="auto">
          <a:xfrm>
            <a:off x="0" y="6149975"/>
            <a:ext cx="9144000" cy="692150"/>
          </a:xfrm>
          <a:prstGeom prst="rect">
            <a:avLst/>
          </a:prstGeom>
          <a:noFill/>
          <a:ln w="9525">
            <a:noFill/>
            <a:miter lim="800000"/>
            <a:headEnd/>
            <a:tailEnd/>
          </a:ln>
        </p:spPr>
        <p:txBody>
          <a:bodyPr>
            <a:spAutoFit/>
          </a:bodyPr>
          <a:lstStyle/>
          <a:p>
            <a:pPr>
              <a:defRPr/>
            </a:pPr>
            <a:r>
              <a:rPr lang="en-AU" sz="1300" dirty="0" err="1" smtClean="0">
                <a:solidFill>
                  <a:schemeClr val="accent2">
                    <a:lumMod val="75000"/>
                  </a:schemeClr>
                </a:solidFill>
                <a:latin typeface="+mn-lt"/>
              </a:rPr>
              <a:t>Quelle</a:t>
            </a:r>
            <a:r>
              <a:rPr lang="en-AU" sz="1300" dirty="0" smtClean="0">
                <a:solidFill>
                  <a:schemeClr val="accent2">
                    <a:lumMod val="75000"/>
                  </a:schemeClr>
                </a:solidFill>
                <a:latin typeface="+mn-lt"/>
              </a:rPr>
              <a:t>: </a:t>
            </a:r>
            <a:r>
              <a:rPr lang="en-AU" sz="1300" dirty="0">
                <a:solidFill>
                  <a:schemeClr val="accent2">
                    <a:lumMod val="75000"/>
                  </a:schemeClr>
                </a:solidFill>
                <a:latin typeface="+mn-lt"/>
              </a:rPr>
              <a:t>Julian Higgins. </a:t>
            </a:r>
          </a:p>
          <a:p>
            <a:pPr>
              <a:defRPr/>
            </a:pPr>
            <a:r>
              <a:rPr lang="en-AU" sz="1300" dirty="0" err="1" smtClean="0">
                <a:solidFill>
                  <a:schemeClr val="accent2">
                    <a:lumMod val="75000"/>
                  </a:schemeClr>
                </a:solidFill>
                <a:latin typeface="+mn-lt"/>
              </a:rPr>
              <a:t>Adaptiert</a:t>
            </a:r>
            <a:r>
              <a:rPr lang="en-AU" sz="1300" dirty="0" smtClean="0">
                <a:solidFill>
                  <a:schemeClr val="accent2">
                    <a:lumMod val="75000"/>
                  </a:schemeClr>
                </a:solidFill>
                <a:latin typeface="+mn-lt"/>
              </a:rPr>
              <a:t> von </a:t>
            </a:r>
            <a:r>
              <a:rPr lang="en-AU" sz="1300" dirty="0">
                <a:solidFill>
                  <a:schemeClr val="accent2">
                    <a:lumMod val="75000"/>
                  </a:schemeClr>
                </a:solidFill>
                <a:latin typeface="+mn-lt"/>
              </a:rPr>
              <a:t>Jennings AL, Davies AN, Higgins JPT, </a:t>
            </a:r>
            <a:r>
              <a:rPr lang="en-AU" sz="1300" dirty="0" err="1">
                <a:solidFill>
                  <a:schemeClr val="accent2">
                    <a:lumMod val="75000"/>
                  </a:schemeClr>
                </a:solidFill>
                <a:latin typeface="+mn-lt"/>
              </a:rPr>
              <a:t>Anzures</a:t>
            </a:r>
            <a:r>
              <a:rPr lang="en-AU" sz="1300" dirty="0">
                <a:solidFill>
                  <a:schemeClr val="accent2">
                    <a:lumMod val="75000"/>
                  </a:schemeClr>
                </a:solidFill>
                <a:latin typeface="+mn-lt"/>
              </a:rPr>
              <a:t>-Cabrera J, </a:t>
            </a:r>
            <a:r>
              <a:rPr lang="en-AU" sz="1300" dirty="0" err="1">
                <a:solidFill>
                  <a:schemeClr val="accent2">
                    <a:lumMod val="75000"/>
                  </a:schemeClr>
                </a:solidFill>
                <a:latin typeface="+mn-lt"/>
              </a:rPr>
              <a:t>Broadley</a:t>
            </a:r>
            <a:r>
              <a:rPr lang="en-AU" sz="1300" dirty="0">
                <a:solidFill>
                  <a:schemeClr val="accent2">
                    <a:lumMod val="75000"/>
                  </a:schemeClr>
                </a:solidFill>
                <a:latin typeface="+mn-lt"/>
              </a:rPr>
              <a:t> KE. </a:t>
            </a:r>
            <a:r>
              <a:rPr lang="en-AU" sz="1300" dirty="0" err="1">
                <a:solidFill>
                  <a:schemeClr val="accent2">
                    <a:lumMod val="75000"/>
                  </a:schemeClr>
                </a:solidFill>
                <a:latin typeface="+mn-lt"/>
              </a:rPr>
              <a:t>Opioids</a:t>
            </a:r>
            <a:r>
              <a:rPr lang="en-AU" sz="1300" dirty="0">
                <a:solidFill>
                  <a:schemeClr val="accent2">
                    <a:lumMod val="75000"/>
                  </a:schemeClr>
                </a:solidFill>
                <a:latin typeface="+mn-lt"/>
              </a:rPr>
              <a:t> for the palliation of breathlessness in terminal illness. Cochrane Database of Systematic Reviews 2001, Issue 3. Art. No.: CD002066. DOI: 10.1002/14651858.CD002066.</a:t>
            </a:r>
          </a:p>
        </p:txBody>
      </p:sp>
      <p:sp>
        <p:nvSpPr>
          <p:cNvPr id="68" name="Rectangle 56"/>
          <p:cNvSpPr>
            <a:spLocks noChangeAspect="1" noChangeArrowheads="1"/>
          </p:cNvSpPr>
          <p:nvPr/>
        </p:nvSpPr>
        <p:spPr bwMode="auto">
          <a:xfrm>
            <a:off x="4411663" y="1624013"/>
            <a:ext cx="1330492" cy="246221"/>
          </a:xfrm>
          <a:prstGeom prst="rect">
            <a:avLst/>
          </a:prstGeom>
          <a:noFill/>
          <a:ln w="9525">
            <a:noFill/>
            <a:miter lim="800000"/>
            <a:headEnd/>
            <a:tailEnd/>
          </a:ln>
        </p:spPr>
        <p:txBody>
          <a:bodyPr wrap="none" lIns="0" tIns="0" rIns="0" bIns="0">
            <a:spAutoFit/>
          </a:bodyPr>
          <a:lstStyle/>
          <a:p>
            <a:pPr>
              <a:defRPr/>
            </a:pPr>
            <a:r>
              <a:rPr lang="en-US" sz="1600" dirty="0">
                <a:solidFill>
                  <a:schemeClr val="tx2"/>
                </a:solidFill>
                <a:latin typeface="+mn-lt"/>
              </a:rPr>
              <a:t>SMD </a:t>
            </a:r>
            <a:r>
              <a:rPr lang="en-US" sz="1600" dirty="0" err="1" smtClean="0">
                <a:solidFill>
                  <a:schemeClr val="tx2"/>
                </a:solidFill>
                <a:latin typeface="+mn-lt"/>
              </a:rPr>
              <a:t>mit</a:t>
            </a:r>
            <a:r>
              <a:rPr lang="en-US" sz="1600" dirty="0" smtClean="0">
                <a:solidFill>
                  <a:schemeClr val="tx2"/>
                </a:solidFill>
                <a:latin typeface="+mn-lt"/>
              </a:rPr>
              <a:t> </a:t>
            </a:r>
            <a:r>
              <a:rPr lang="en-US" sz="1600" dirty="0">
                <a:solidFill>
                  <a:schemeClr val="tx2"/>
                </a:solidFill>
                <a:latin typeface="+mn-lt"/>
              </a:rPr>
              <a:t>95% CI</a:t>
            </a:r>
          </a:p>
        </p:txBody>
      </p:sp>
      <p:sp>
        <p:nvSpPr>
          <p:cNvPr id="64" name="Rectangle 63"/>
          <p:cNvSpPr/>
          <p:nvPr/>
        </p:nvSpPr>
        <p:spPr>
          <a:xfrm>
            <a:off x="800100" y="2400300"/>
            <a:ext cx="5695950" cy="303213"/>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5" name="Rectangle 64"/>
          <p:cNvSpPr/>
          <p:nvPr/>
        </p:nvSpPr>
        <p:spPr>
          <a:xfrm>
            <a:off x="800100" y="3657600"/>
            <a:ext cx="5695950" cy="301625"/>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
        <p:nvSpPr>
          <p:cNvPr id="66" name="Rectangle 65"/>
          <p:cNvSpPr/>
          <p:nvPr/>
        </p:nvSpPr>
        <p:spPr>
          <a:xfrm>
            <a:off x="800100" y="4405313"/>
            <a:ext cx="5695950" cy="525462"/>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AU"/>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20650" y="704850"/>
            <a:ext cx="8866188" cy="855663"/>
          </a:xfrm>
        </p:spPr>
        <p:txBody>
          <a:bodyPr/>
          <a:lstStyle/>
          <a:p>
            <a:pPr eaLnBrk="1" hangingPunct="1"/>
            <a:r>
              <a:rPr lang="en-AU" smtClean="0"/>
              <a:t>Nicht-randomisierte Studien</a:t>
            </a:r>
            <a:endParaRPr lang="en-US" smtClean="0"/>
          </a:p>
        </p:txBody>
      </p:sp>
      <p:sp>
        <p:nvSpPr>
          <p:cNvPr id="44035" name="Rectangle 3"/>
          <p:cNvSpPr>
            <a:spLocks noGrp="1" noChangeArrowheads="1"/>
          </p:cNvSpPr>
          <p:nvPr>
            <p:ph idx="1"/>
          </p:nvPr>
        </p:nvSpPr>
        <p:spPr>
          <a:xfrm>
            <a:off x="457200" y="1784350"/>
            <a:ext cx="8229600" cy="4130675"/>
          </a:xfrm>
        </p:spPr>
        <p:txBody>
          <a:bodyPr>
            <a:normAutofit/>
          </a:bodyPr>
          <a:lstStyle/>
          <a:p>
            <a:pPr eaLnBrk="1" hangingPunct="1">
              <a:defRPr/>
            </a:pPr>
            <a:r>
              <a:rPr lang="en-AU" dirty="0" err="1" smtClean="0"/>
              <a:t>Werden</a:t>
            </a:r>
            <a:r>
              <a:rPr lang="en-AU" dirty="0" smtClean="0"/>
              <a:t> </a:t>
            </a:r>
            <a:r>
              <a:rPr lang="en-AU" dirty="0" err="1" smtClean="0"/>
              <a:t>manchmal</a:t>
            </a:r>
            <a:r>
              <a:rPr lang="en-AU" dirty="0" smtClean="0"/>
              <a:t> </a:t>
            </a:r>
            <a:r>
              <a:rPr lang="en-AU" dirty="0" err="1" smtClean="0"/>
              <a:t>auch</a:t>
            </a:r>
            <a:r>
              <a:rPr lang="en-AU" dirty="0" smtClean="0"/>
              <a:t> in Reviews </a:t>
            </a:r>
            <a:r>
              <a:rPr lang="en-AU" dirty="0" err="1" smtClean="0"/>
              <a:t>eingeschlossen</a:t>
            </a:r>
            <a:r>
              <a:rPr lang="en-AU" dirty="0" smtClean="0"/>
              <a:t>:</a:t>
            </a:r>
          </a:p>
          <a:p>
            <a:pPr lvl="1" eaLnBrk="1" hangingPunct="1">
              <a:buFont typeface="Arial" charset="0"/>
              <a:buChar char="•"/>
              <a:defRPr/>
            </a:pPr>
            <a:r>
              <a:rPr lang="en-AU" dirty="0" err="1" smtClean="0"/>
              <a:t>Kontrollierte</a:t>
            </a:r>
            <a:r>
              <a:rPr lang="en-AU" dirty="0" smtClean="0"/>
              <a:t> </a:t>
            </a:r>
            <a:r>
              <a:rPr lang="en-AU" dirty="0" err="1" smtClean="0"/>
              <a:t>Vorher-Nachher-Studien</a:t>
            </a:r>
            <a:endParaRPr lang="en-AU" dirty="0" smtClean="0"/>
          </a:p>
          <a:p>
            <a:pPr lvl="1" eaLnBrk="1" hangingPunct="1">
              <a:buFont typeface="Arial" charset="0"/>
              <a:buChar char="•"/>
              <a:defRPr/>
            </a:pPr>
            <a:r>
              <a:rPr lang="en-AU" dirty="0" err="1" smtClean="0"/>
              <a:t>Unterbrochene</a:t>
            </a:r>
            <a:r>
              <a:rPr lang="en-AU" dirty="0" smtClean="0"/>
              <a:t> </a:t>
            </a:r>
            <a:r>
              <a:rPr lang="en-AU" dirty="0" err="1" smtClean="0"/>
              <a:t>Zeitreihen</a:t>
            </a:r>
            <a:r>
              <a:rPr lang="en-AU" dirty="0" smtClean="0"/>
              <a:t> (interrupted time series, ITS)</a:t>
            </a:r>
          </a:p>
          <a:p>
            <a:pPr lvl="1" eaLnBrk="1" hangingPunct="1">
              <a:buFont typeface="Arial" charset="0"/>
              <a:buChar char="•"/>
              <a:defRPr/>
            </a:pPr>
            <a:r>
              <a:rPr lang="en-AU" dirty="0" err="1" smtClean="0"/>
              <a:t>Andere</a:t>
            </a:r>
            <a:r>
              <a:rPr lang="en-AU" dirty="0" smtClean="0"/>
              <a:t> </a:t>
            </a:r>
            <a:r>
              <a:rPr lang="en-AU" dirty="0" err="1" smtClean="0"/>
              <a:t>observationelle</a:t>
            </a:r>
            <a:r>
              <a:rPr lang="en-AU" dirty="0" smtClean="0"/>
              <a:t> Designs </a:t>
            </a:r>
            <a:r>
              <a:rPr lang="en-AU" dirty="0" err="1" smtClean="0"/>
              <a:t>z.B</a:t>
            </a:r>
            <a:r>
              <a:rPr lang="en-AU" dirty="0" smtClean="0"/>
              <a:t>. </a:t>
            </a:r>
            <a:r>
              <a:rPr lang="en-AU" dirty="0" err="1" smtClean="0"/>
              <a:t>für</a:t>
            </a:r>
            <a:r>
              <a:rPr lang="en-AU" dirty="0" smtClean="0"/>
              <a:t> </a:t>
            </a:r>
            <a:r>
              <a:rPr lang="en-AU" dirty="0" err="1" smtClean="0"/>
              <a:t>Nebenwirkungen</a:t>
            </a:r>
            <a:endParaRPr lang="en-AU" dirty="0" smtClean="0"/>
          </a:p>
          <a:p>
            <a:pPr lvl="1" eaLnBrk="1" hangingPunct="1">
              <a:buFont typeface="Arial" charset="0"/>
              <a:buChar char="•"/>
              <a:defRPr/>
            </a:pPr>
            <a:r>
              <a:rPr lang="en-AU" dirty="0" err="1" smtClean="0"/>
              <a:t>Ökonomische</a:t>
            </a:r>
            <a:r>
              <a:rPr lang="en-AU" dirty="0" smtClean="0"/>
              <a:t> </a:t>
            </a:r>
            <a:r>
              <a:rPr lang="en-AU" dirty="0" err="1" smtClean="0"/>
              <a:t>Studien</a:t>
            </a:r>
            <a:endParaRPr lang="en-AU" dirty="0" smtClean="0"/>
          </a:p>
          <a:p>
            <a:pPr lvl="1" eaLnBrk="1" hangingPunct="1">
              <a:buFont typeface="Arial" charset="0"/>
              <a:buChar char="•"/>
              <a:defRPr/>
            </a:pPr>
            <a:r>
              <a:rPr lang="en-AU" dirty="0" smtClean="0"/>
              <a:t>Qualitative </a:t>
            </a:r>
            <a:r>
              <a:rPr lang="en-AU" dirty="0" err="1" smtClean="0"/>
              <a:t>Studien</a:t>
            </a:r>
            <a:endParaRPr lang="en-AU" dirty="0" smtClean="0"/>
          </a:p>
          <a:p>
            <a:pPr eaLnBrk="1" hangingPunct="1">
              <a:defRPr/>
            </a:pPr>
            <a:r>
              <a:rPr lang="en-AU" dirty="0" err="1" smtClean="0"/>
              <a:t>Verschiedene</a:t>
            </a:r>
            <a:r>
              <a:rPr lang="en-AU" dirty="0" smtClean="0"/>
              <a:t> </a:t>
            </a:r>
            <a:r>
              <a:rPr lang="en-AU" dirty="0" err="1" smtClean="0"/>
              <a:t>Methoden</a:t>
            </a:r>
            <a:r>
              <a:rPr lang="en-AU" dirty="0" smtClean="0"/>
              <a:t> und </a:t>
            </a:r>
            <a:r>
              <a:rPr lang="en-AU" dirty="0" err="1" smtClean="0"/>
              <a:t>Bedingungen</a:t>
            </a:r>
            <a:endParaRPr lang="en-AU" dirty="0" smtClean="0"/>
          </a:p>
          <a:p>
            <a:pPr eaLnBrk="1" hangingPunct="1">
              <a:defRPr/>
            </a:pPr>
            <a:r>
              <a:rPr lang="en-AU" dirty="0" smtClean="0"/>
              <a:t>Rat </a:t>
            </a:r>
            <a:r>
              <a:rPr lang="en-AU" dirty="0" err="1" smtClean="0"/>
              <a:t>einholen</a:t>
            </a:r>
            <a:r>
              <a:rPr lang="en-AU" dirty="0" smtClean="0"/>
              <a:t>, </a:t>
            </a:r>
            <a:r>
              <a:rPr lang="en-AU" dirty="0" err="1" smtClean="0"/>
              <a:t>bevor</a:t>
            </a:r>
            <a:r>
              <a:rPr lang="en-AU" dirty="0" smtClean="0"/>
              <a:t> </a:t>
            </a:r>
            <a:r>
              <a:rPr lang="en-AU" dirty="0" err="1" smtClean="0"/>
              <a:t>Sie</a:t>
            </a:r>
            <a:r>
              <a:rPr lang="en-AU" dirty="0" smtClean="0"/>
              <a:t> </a:t>
            </a:r>
            <a:r>
              <a:rPr lang="en-AU" dirty="0" err="1" smtClean="0"/>
              <a:t>starten</a:t>
            </a:r>
            <a:r>
              <a:rPr lang="en-AU" dirty="0" smtClean="0"/>
              <a:t>!</a:t>
            </a:r>
            <a:endParaRPr lang="en-US" dirty="0" smtClean="0"/>
          </a:p>
        </p:txBody>
      </p:sp>
      <p:grpSp>
        <p:nvGrpSpPr>
          <p:cNvPr id="44036" name="Group 5"/>
          <p:cNvGrpSpPr>
            <a:grpSpLocks/>
          </p:cNvGrpSpPr>
          <p:nvPr/>
        </p:nvGrpSpPr>
        <p:grpSpPr bwMode="auto">
          <a:xfrm>
            <a:off x="257175" y="5934075"/>
            <a:ext cx="7307263" cy="742950"/>
            <a:chOff x="1555576" y="5433242"/>
            <a:chExt cx="7306822" cy="741593"/>
          </a:xfrm>
        </p:grpSpPr>
        <p:pic>
          <p:nvPicPr>
            <p:cNvPr id="44037"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8" name="Text Box 8"/>
            <p:cNvSpPr txBox="1">
              <a:spLocks noChangeArrowheads="1"/>
            </p:cNvSpPr>
            <p:nvPr/>
          </p:nvSpPr>
          <p:spPr bwMode="auto">
            <a:xfrm>
              <a:off x="2015923" y="5659840"/>
              <a:ext cx="6846475" cy="491226"/>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13, 14, 15 &amp; 20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20650" y="704850"/>
            <a:ext cx="8866188" cy="855663"/>
          </a:xfrm>
        </p:spPr>
        <p:txBody>
          <a:bodyPr/>
          <a:lstStyle/>
          <a:p>
            <a:r>
              <a:rPr lang="en-AU" smtClean="0"/>
              <a:t>Effektschätzer analysieren</a:t>
            </a:r>
          </a:p>
        </p:txBody>
      </p:sp>
      <p:sp>
        <p:nvSpPr>
          <p:cNvPr id="8195" name="Content Placeholder 2"/>
          <p:cNvSpPr>
            <a:spLocks noGrp="1"/>
          </p:cNvSpPr>
          <p:nvPr>
            <p:ph idx="1"/>
          </p:nvPr>
        </p:nvSpPr>
        <p:spPr>
          <a:xfrm>
            <a:off x="457200" y="1784350"/>
            <a:ext cx="8229600" cy="4130675"/>
          </a:xfrm>
        </p:spPr>
        <p:txBody>
          <a:bodyPr/>
          <a:lstStyle/>
          <a:p>
            <a:r>
              <a:rPr lang="en-AU" dirty="0" err="1" smtClean="0"/>
              <a:t>Wenn</a:t>
            </a:r>
            <a:r>
              <a:rPr lang="en-AU" dirty="0" smtClean="0"/>
              <a:t> </a:t>
            </a:r>
            <a:r>
              <a:rPr lang="en-AU" dirty="0" err="1" smtClean="0"/>
              <a:t>nur</a:t>
            </a:r>
            <a:r>
              <a:rPr lang="en-AU" dirty="0" smtClean="0"/>
              <a:t> </a:t>
            </a:r>
            <a:r>
              <a:rPr lang="en-AU" dirty="0" err="1" smtClean="0"/>
              <a:t>vergleichende</a:t>
            </a:r>
            <a:r>
              <a:rPr lang="en-AU" dirty="0" smtClean="0"/>
              <a:t> </a:t>
            </a:r>
            <a:r>
              <a:rPr lang="en-AU" dirty="0" err="1" smtClean="0"/>
              <a:t>Effektschätzer</a:t>
            </a:r>
            <a:r>
              <a:rPr lang="en-AU" dirty="0" smtClean="0"/>
              <a:t> </a:t>
            </a:r>
            <a:r>
              <a:rPr lang="en-AU" dirty="0" err="1" smtClean="0"/>
              <a:t>vorliegen</a:t>
            </a:r>
            <a:r>
              <a:rPr lang="en-AU" dirty="0" smtClean="0"/>
              <a:t>, </a:t>
            </a:r>
            <a:r>
              <a:rPr lang="en-AU" dirty="0" err="1" smtClean="0"/>
              <a:t>jedoch</a:t>
            </a:r>
            <a:r>
              <a:rPr lang="en-AU" dirty="0" smtClean="0"/>
              <a:t> </a:t>
            </a:r>
            <a:r>
              <a:rPr lang="en-AU" dirty="0" err="1" smtClean="0"/>
              <a:t>keine</a:t>
            </a:r>
            <a:r>
              <a:rPr lang="en-AU" dirty="0" smtClean="0"/>
              <a:t> </a:t>
            </a:r>
            <a:r>
              <a:rPr lang="en-AU" dirty="0" err="1" smtClean="0"/>
              <a:t>aggregierten</a:t>
            </a:r>
            <a:r>
              <a:rPr lang="en-AU" dirty="0" smtClean="0"/>
              <a:t> </a:t>
            </a:r>
            <a:r>
              <a:rPr lang="en-AU" dirty="0" err="1" smtClean="0"/>
              <a:t>Daten</a:t>
            </a:r>
            <a:r>
              <a:rPr lang="en-AU" dirty="0" smtClean="0"/>
              <a:t> pro </a:t>
            </a:r>
            <a:r>
              <a:rPr lang="en-AU" dirty="0" err="1" smtClean="0"/>
              <a:t>Gruppe</a:t>
            </a:r>
            <a:endParaRPr lang="en-AU" dirty="0" smtClean="0"/>
          </a:p>
          <a:p>
            <a:pPr lvl="1">
              <a:buFont typeface="Arial" charset="0"/>
              <a:buChar char="•"/>
            </a:pPr>
            <a:r>
              <a:rPr lang="en-AU" dirty="0" err="1" smtClean="0"/>
              <a:t>klassische</a:t>
            </a:r>
            <a:r>
              <a:rPr lang="en-AU" dirty="0" smtClean="0"/>
              <a:t> </a:t>
            </a:r>
            <a:r>
              <a:rPr lang="en-AU" dirty="0" err="1" smtClean="0"/>
              <a:t>Effektschätzer</a:t>
            </a:r>
            <a:r>
              <a:rPr lang="en-AU" dirty="0" smtClean="0"/>
              <a:t> (RR, OR, MD)</a:t>
            </a:r>
          </a:p>
          <a:p>
            <a:pPr lvl="1">
              <a:buFont typeface="Arial" charset="0"/>
              <a:buChar char="•"/>
            </a:pPr>
            <a:r>
              <a:rPr lang="en-AU" dirty="0" err="1" smtClean="0"/>
              <a:t>nicht-randomisierte</a:t>
            </a:r>
            <a:r>
              <a:rPr lang="en-AU" dirty="0" smtClean="0"/>
              <a:t> </a:t>
            </a:r>
            <a:r>
              <a:rPr lang="en-AU" dirty="0" err="1" smtClean="0"/>
              <a:t>Studien</a:t>
            </a:r>
            <a:r>
              <a:rPr lang="en-AU" dirty="0" smtClean="0"/>
              <a:t>, Cluster- </a:t>
            </a:r>
            <a:r>
              <a:rPr lang="en-AU" dirty="0" err="1" smtClean="0"/>
              <a:t>oder</a:t>
            </a:r>
            <a:r>
              <a:rPr lang="en-AU" dirty="0" smtClean="0"/>
              <a:t> Cross-over </a:t>
            </a:r>
            <a:r>
              <a:rPr lang="en-AU" dirty="0" err="1" smtClean="0"/>
              <a:t>Studien</a:t>
            </a:r>
            <a:endParaRPr lang="en-AU" dirty="0" smtClean="0"/>
          </a:p>
          <a:p>
            <a:pPr lvl="1">
              <a:buFont typeface="Arial" charset="0"/>
              <a:buChar char="•"/>
            </a:pPr>
            <a:r>
              <a:rPr lang="en-AU" dirty="0" err="1" smtClean="0"/>
              <a:t>Zeit</a:t>
            </a:r>
            <a:r>
              <a:rPr lang="en-AU" dirty="0" smtClean="0"/>
              <a:t> </a:t>
            </a:r>
            <a:r>
              <a:rPr lang="en-AU" dirty="0" err="1" smtClean="0"/>
              <a:t>bis</a:t>
            </a:r>
            <a:r>
              <a:rPr lang="en-AU" dirty="0" smtClean="0"/>
              <a:t> </a:t>
            </a:r>
            <a:r>
              <a:rPr lang="en-AU" dirty="0" err="1" smtClean="0"/>
              <a:t>zum</a:t>
            </a:r>
            <a:r>
              <a:rPr lang="en-AU" dirty="0" smtClean="0"/>
              <a:t> </a:t>
            </a:r>
            <a:r>
              <a:rPr lang="en-AU" dirty="0" err="1" smtClean="0"/>
              <a:t>Ereignis</a:t>
            </a:r>
            <a:r>
              <a:rPr lang="en-AU" dirty="0" smtClean="0"/>
              <a:t> (time-to-event)(HR= Hazard Ratio), </a:t>
            </a:r>
            <a:r>
              <a:rPr lang="en-AU" dirty="0" err="1" smtClean="0"/>
              <a:t>Raten</a:t>
            </a:r>
            <a:r>
              <a:rPr lang="en-AU" dirty="0" smtClean="0"/>
              <a:t> (RR= Rate Ratio), </a:t>
            </a:r>
            <a:r>
              <a:rPr lang="en-AU" dirty="0" err="1" smtClean="0"/>
              <a:t>ordinale</a:t>
            </a:r>
            <a:r>
              <a:rPr lang="en-AU" dirty="0" smtClean="0"/>
              <a:t> </a:t>
            </a:r>
            <a:r>
              <a:rPr lang="en-AU" dirty="0" err="1" smtClean="0"/>
              <a:t>Daten</a:t>
            </a:r>
            <a:r>
              <a:rPr lang="en-AU" dirty="0" smtClean="0"/>
              <a:t> (POR=Proportional Odds Ratio)</a:t>
            </a:r>
          </a:p>
          <a:p>
            <a:pPr lvl="1">
              <a:buFont typeface="Arial" charset="0"/>
              <a:buChar char="•"/>
            </a:pPr>
            <a:r>
              <a:rPr lang="en-AU" dirty="0" err="1" smtClean="0"/>
              <a:t>Adjustierte</a:t>
            </a:r>
            <a:r>
              <a:rPr lang="en-AU" dirty="0" smtClean="0"/>
              <a:t> </a:t>
            </a:r>
            <a:r>
              <a:rPr lang="en-AU" dirty="0" err="1" smtClean="0"/>
              <a:t>Daten</a:t>
            </a:r>
            <a:r>
              <a:rPr lang="en-AU" dirty="0" smtClean="0"/>
              <a:t> </a:t>
            </a:r>
            <a:r>
              <a:rPr lang="en-AU" dirty="0" err="1" smtClean="0"/>
              <a:t>z.B</a:t>
            </a:r>
            <a:r>
              <a:rPr lang="en-AU" dirty="0" smtClean="0"/>
              <a:t>. von </a:t>
            </a:r>
            <a:r>
              <a:rPr lang="en-AU" dirty="0" err="1" smtClean="0"/>
              <a:t>Regressionsanalysen</a:t>
            </a:r>
            <a:endParaRPr lang="en-AU"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3"/>
          <p:cNvSpPr>
            <a:spLocks noGrp="1"/>
          </p:cNvSpPr>
          <p:nvPr>
            <p:ph type="title"/>
          </p:nvPr>
        </p:nvSpPr>
        <p:spPr>
          <a:xfrm>
            <a:off x="120650" y="704850"/>
            <a:ext cx="8866188" cy="855663"/>
          </a:xfrm>
        </p:spPr>
        <p:txBody>
          <a:bodyPr/>
          <a:lstStyle/>
          <a:p>
            <a:pPr eaLnBrk="1" hangingPunct="1"/>
            <a:r>
              <a:rPr lang="en-AU" smtClean="0"/>
              <a:t>Was soll im Protokoll behandelt werden?</a:t>
            </a:r>
          </a:p>
        </p:txBody>
      </p:sp>
      <p:sp>
        <p:nvSpPr>
          <p:cNvPr id="45059" name="Content Placeholder 4"/>
          <p:cNvSpPr>
            <a:spLocks noGrp="1"/>
          </p:cNvSpPr>
          <p:nvPr>
            <p:ph idx="1"/>
          </p:nvPr>
        </p:nvSpPr>
        <p:spPr>
          <a:xfrm>
            <a:off x="457200" y="1784350"/>
            <a:ext cx="8229600" cy="4130675"/>
          </a:xfrm>
        </p:spPr>
        <p:txBody>
          <a:bodyPr/>
          <a:lstStyle/>
          <a:p>
            <a:pPr eaLnBrk="1" hangingPunct="1"/>
            <a:r>
              <a:rPr lang="en-AU" dirty="0" smtClean="0"/>
              <a:t>Es muss </a:t>
            </a:r>
            <a:r>
              <a:rPr lang="en-AU" dirty="0" err="1" smtClean="0"/>
              <a:t>nicht</a:t>
            </a:r>
            <a:r>
              <a:rPr lang="en-AU" dirty="0" smtClean="0"/>
              <a:t> </a:t>
            </a:r>
            <a:r>
              <a:rPr lang="en-AU" dirty="0" err="1" smtClean="0"/>
              <a:t>jedes</a:t>
            </a:r>
            <a:r>
              <a:rPr lang="en-AU" dirty="0" smtClean="0"/>
              <a:t> </a:t>
            </a:r>
            <a:r>
              <a:rPr lang="en-AU" dirty="0" err="1" smtClean="0"/>
              <a:t>mögliche</a:t>
            </a:r>
            <a:r>
              <a:rPr lang="en-AU" dirty="0" smtClean="0"/>
              <a:t> Problem </a:t>
            </a:r>
            <a:r>
              <a:rPr lang="en-AU" dirty="0" err="1" smtClean="0"/>
              <a:t>im</a:t>
            </a:r>
            <a:r>
              <a:rPr lang="en-AU" dirty="0" smtClean="0"/>
              <a:t> </a:t>
            </a:r>
            <a:r>
              <a:rPr lang="en-AU" dirty="0" err="1" smtClean="0"/>
              <a:t>Voraus</a:t>
            </a:r>
            <a:r>
              <a:rPr lang="en-AU" dirty="0" smtClean="0"/>
              <a:t>  </a:t>
            </a:r>
            <a:r>
              <a:rPr lang="en-AU" dirty="0" err="1" smtClean="0"/>
              <a:t>beschrieben</a:t>
            </a:r>
            <a:r>
              <a:rPr lang="en-AU" dirty="0" smtClean="0"/>
              <a:t> </a:t>
            </a:r>
            <a:r>
              <a:rPr lang="en-AU" dirty="0" err="1" smtClean="0"/>
              <a:t>werden</a:t>
            </a:r>
            <a:r>
              <a:rPr lang="en-AU" dirty="0" smtClean="0"/>
              <a:t> </a:t>
            </a:r>
          </a:p>
          <a:p>
            <a:pPr eaLnBrk="1" hangingPunct="1"/>
            <a:r>
              <a:rPr lang="en-AU" dirty="0" err="1" smtClean="0"/>
              <a:t>Beschreiben</a:t>
            </a:r>
            <a:r>
              <a:rPr lang="en-AU" dirty="0" smtClean="0"/>
              <a:t> </a:t>
            </a:r>
            <a:r>
              <a:rPr lang="en-AU" dirty="0" err="1" smtClean="0"/>
              <a:t>Sie</a:t>
            </a:r>
            <a:r>
              <a:rPr lang="en-AU" dirty="0" smtClean="0"/>
              <a:t> </a:t>
            </a:r>
            <a:r>
              <a:rPr lang="en-AU" dirty="0" err="1" smtClean="0"/>
              <a:t>geplante</a:t>
            </a:r>
            <a:r>
              <a:rPr lang="en-AU" dirty="0" smtClean="0"/>
              <a:t> </a:t>
            </a:r>
            <a:r>
              <a:rPr lang="en-AU" dirty="0" err="1" smtClean="0"/>
              <a:t>Herangehensweise</a:t>
            </a:r>
            <a:r>
              <a:rPr lang="en-AU" dirty="0" smtClean="0"/>
              <a:t> falls </a:t>
            </a:r>
            <a:r>
              <a:rPr lang="en-AU" dirty="0" err="1" smtClean="0"/>
              <a:t>folgende</a:t>
            </a:r>
            <a:r>
              <a:rPr lang="en-AU" dirty="0" smtClean="0"/>
              <a:t> </a:t>
            </a:r>
            <a:r>
              <a:rPr lang="en-AU" dirty="0" err="1" smtClean="0"/>
              <a:t>Probleme</a:t>
            </a:r>
            <a:r>
              <a:rPr lang="en-AU" dirty="0" smtClean="0"/>
              <a:t> </a:t>
            </a:r>
            <a:r>
              <a:rPr lang="en-AU" dirty="0" err="1" smtClean="0"/>
              <a:t>zu</a:t>
            </a:r>
            <a:r>
              <a:rPr lang="en-AU" dirty="0" smtClean="0"/>
              <a:t> </a:t>
            </a:r>
            <a:r>
              <a:rPr lang="en-AU" dirty="0" err="1" smtClean="0"/>
              <a:t>erwarten</a:t>
            </a:r>
            <a:r>
              <a:rPr lang="en-AU" dirty="0" smtClean="0"/>
              <a:t> </a:t>
            </a:r>
            <a:r>
              <a:rPr lang="en-AU" dirty="0" err="1" smtClean="0"/>
              <a:t>sind</a:t>
            </a:r>
            <a:r>
              <a:rPr lang="en-AU" dirty="0" smtClean="0"/>
              <a:t>  :</a:t>
            </a:r>
          </a:p>
          <a:p>
            <a:pPr lvl="1" eaLnBrk="1" hangingPunct="1">
              <a:buFont typeface="Arial" charset="0"/>
              <a:buChar char="•"/>
            </a:pPr>
            <a:r>
              <a:rPr lang="en-AU" dirty="0" err="1" smtClean="0"/>
              <a:t>aussergewöhnliche</a:t>
            </a:r>
            <a:r>
              <a:rPr lang="en-AU" dirty="0" smtClean="0"/>
              <a:t> </a:t>
            </a:r>
            <a:r>
              <a:rPr lang="en-AU" dirty="0" err="1" smtClean="0"/>
              <a:t>Kenngrössen</a:t>
            </a:r>
            <a:endParaRPr lang="en-AU" dirty="0" smtClean="0"/>
          </a:p>
          <a:p>
            <a:pPr lvl="1" eaLnBrk="1" hangingPunct="1">
              <a:buFont typeface="Arial" charset="0"/>
              <a:buChar char="•"/>
            </a:pPr>
            <a:r>
              <a:rPr lang="en-AU" dirty="0" err="1" smtClean="0"/>
              <a:t>besondere</a:t>
            </a:r>
            <a:r>
              <a:rPr lang="en-AU" dirty="0" smtClean="0"/>
              <a:t> </a:t>
            </a:r>
            <a:r>
              <a:rPr lang="en-AU" dirty="0" err="1" smtClean="0"/>
              <a:t>Datentypen</a:t>
            </a:r>
            <a:r>
              <a:rPr lang="en-AU" dirty="0" smtClean="0"/>
              <a:t> </a:t>
            </a:r>
          </a:p>
          <a:p>
            <a:pPr lvl="1" eaLnBrk="1" hangingPunct="1">
              <a:buFont typeface="Arial" charset="0"/>
              <a:buChar char="•"/>
            </a:pPr>
            <a:r>
              <a:rPr lang="en-AU" dirty="0" err="1" smtClean="0"/>
              <a:t>spezielle</a:t>
            </a:r>
            <a:r>
              <a:rPr lang="en-AU" dirty="0" smtClean="0"/>
              <a:t> </a:t>
            </a:r>
            <a:r>
              <a:rPr lang="en-AU" dirty="0" err="1" smtClean="0"/>
              <a:t>Studiendesigns</a:t>
            </a:r>
            <a:endParaRPr lang="en-AU"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20650" y="704850"/>
            <a:ext cx="8866188" cy="855663"/>
          </a:xfrm>
        </p:spPr>
        <p:txBody>
          <a:bodyPr/>
          <a:lstStyle/>
          <a:p>
            <a:pPr eaLnBrk="1" hangingPunct="1"/>
            <a:r>
              <a:rPr lang="en-US" smtClean="0"/>
              <a:t>Fazit</a:t>
            </a:r>
            <a:endParaRPr lang="en-AU" smtClean="0"/>
          </a:p>
        </p:txBody>
      </p:sp>
      <p:sp>
        <p:nvSpPr>
          <p:cNvPr id="46083" name="Rectangle 3"/>
          <p:cNvSpPr>
            <a:spLocks noGrp="1" noChangeArrowheads="1"/>
          </p:cNvSpPr>
          <p:nvPr>
            <p:ph idx="1"/>
          </p:nvPr>
        </p:nvSpPr>
        <p:spPr>
          <a:xfrm>
            <a:off x="457200" y="1784350"/>
            <a:ext cx="8229600" cy="4130675"/>
          </a:xfrm>
        </p:spPr>
        <p:txBody>
          <a:bodyPr/>
          <a:lstStyle/>
          <a:p>
            <a:pPr eaLnBrk="1" hangingPunct="1"/>
            <a:r>
              <a:rPr lang="en-AU" sz="2400" dirty="0" err="1" smtClean="0"/>
              <a:t>Spezielle</a:t>
            </a:r>
            <a:r>
              <a:rPr lang="en-AU" sz="2400" dirty="0" smtClean="0"/>
              <a:t> </a:t>
            </a:r>
            <a:r>
              <a:rPr lang="en-AU" sz="2400" dirty="0" err="1" smtClean="0"/>
              <a:t>Methoden</a:t>
            </a:r>
            <a:r>
              <a:rPr lang="en-AU" sz="2400" dirty="0" smtClean="0"/>
              <a:t> </a:t>
            </a:r>
            <a:r>
              <a:rPr lang="en-AU" sz="2400" dirty="0" err="1" smtClean="0"/>
              <a:t>erforderlich</a:t>
            </a:r>
            <a:r>
              <a:rPr lang="en-AU" sz="2400" dirty="0" smtClean="0"/>
              <a:t> </a:t>
            </a:r>
            <a:r>
              <a:rPr lang="en-AU" sz="2400" dirty="0" err="1" smtClean="0"/>
              <a:t>bei</a:t>
            </a:r>
            <a:r>
              <a:rPr lang="en-AU" sz="2400" dirty="0" smtClean="0"/>
              <a:t> </a:t>
            </a:r>
          </a:p>
          <a:p>
            <a:pPr lvl="1" eaLnBrk="1" hangingPunct="1"/>
            <a:r>
              <a:rPr lang="en-AU" sz="2000" dirty="0" err="1" smtClean="0"/>
              <a:t>bestimmten</a:t>
            </a:r>
            <a:r>
              <a:rPr lang="en-AU" sz="2000" dirty="0" smtClean="0"/>
              <a:t> </a:t>
            </a:r>
            <a:r>
              <a:rPr lang="en-AU" sz="2000" dirty="0" err="1" smtClean="0"/>
              <a:t>Datentypen</a:t>
            </a:r>
            <a:endParaRPr lang="en-AU" sz="2200" dirty="0" smtClean="0"/>
          </a:p>
          <a:p>
            <a:pPr lvl="1" eaLnBrk="1" hangingPunct="1"/>
            <a:r>
              <a:rPr lang="en-AU" sz="2200" dirty="0" err="1" smtClean="0"/>
              <a:t>bestimmten</a:t>
            </a:r>
            <a:r>
              <a:rPr lang="en-AU" sz="2200" dirty="0" smtClean="0"/>
              <a:t> </a:t>
            </a:r>
            <a:r>
              <a:rPr lang="en-AU" sz="2200" dirty="0" err="1" smtClean="0"/>
              <a:t>Studiendesigns</a:t>
            </a:r>
            <a:endParaRPr lang="en-AU" sz="2200" dirty="0" smtClean="0"/>
          </a:p>
          <a:p>
            <a:pPr eaLnBrk="1" hangingPunct="1"/>
            <a:r>
              <a:rPr lang="en-AU" sz="2400" dirty="0" smtClean="0"/>
              <a:t>Es </a:t>
            </a:r>
            <a:r>
              <a:rPr lang="en-AU" sz="2400" dirty="0" err="1" smtClean="0"/>
              <a:t>ist</a:t>
            </a:r>
            <a:r>
              <a:rPr lang="en-AU" sz="2400" dirty="0" smtClean="0"/>
              <a:t> </a:t>
            </a:r>
            <a:r>
              <a:rPr lang="en-AU" sz="2400" dirty="0" err="1" smtClean="0"/>
              <a:t>wichtig</a:t>
            </a:r>
            <a:r>
              <a:rPr lang="en-AU" sz="2400" dirty="0" smtClean="0"/>
              <a:t>, </a:t>
            </a:r>
            <a:r>
              <a:rPr lang="en-AU" sz="2400" dirty="0" err="1" smtClean="0"/>
              <a:t>solche</a:t>
            </a:r>
            <a:r>
              <a:rPr lang="en-AU" sz="2400" dirty="0" smtClean="0"/>
              <a:t> </a:t>
            </a:r>
            <a:r>
              <a:rPr lang="en-AU" sz="2400" dirty="0" err="1" smtClean="0"/>
              <a:t>Situationen</a:t>
            </a:r>
            <a:r>
              <a:rPr lang="en-AU" sz="2400" dirty="0" smtClean="0"/>
              <a:t> </a:t>
            </a:r>
            <a:r>
              <a:rPr lang="en-AU" sz="2400" dirty="0" err="1" smtClean="0"/>
              <a:t>überhaupt</a:t>
            </a:r>
            <a:r>
              <a:rPr lang="en-AU" sz="2400" dirty="0" smtClean="0"/>
              <a:t> </a:t>
            </a:r>
            <a:r>
              <a:rPr lang="en-AU" sz="2400" dirty="0" err="1" smtClean="0"/>
              <a:t>zu</a:t>
            </a:r>
            <a:r>
              <a:rPr lang="en-AU" sz="2400" dirty="0" smtClean="0"/>
              <a:t> </a:t>
            </a:r>
            <a:r>
              <a:rPr lang="en-AU" sz="2400" dirty="0" err="1" smtClean="0"/>
              <a:t>erkennen</a:t>
            </a:r>
            <a:r>
              <a:rPr lang="en-AU" sz="2400" dirty="0" smtClean="0"/>
              <a:t> </a:t>
            </a:r>
          </a:p>
          <a:p>
            <a:pPr eaLnBrk="1" hangingPunct="1"/>
            <a:r>
              <a:rPr lang="en-AU" sz="2400" dirty="0" smtClean="0"/>
              <a:t>GIV-</a:t>
            </a:r>
            <a:r>
              <a:rPr lang="en-AU" sz="2400" dirty="0" err="1" smtClean="0"/>
              <a:t>Methode</a:t>
            </a:r>
            <a:r>
              <a:rPr lang="en-AU" sz="2400" dirty="0" smtClean="0"/>
              <a:t> </a:t>
            </a:r>
            <a:r>
              <a:rPr lang="en-AU" sz="2400" dirty="0" err="1" smtClean="0"/>
              <a:t>kann</a:t>
            </a:r>
            <a:r>
              <a:rPr lang="en-AU" sz="2400" dirty="0" smtClean="0"/>
              <a:t> </a:t>
            </a:r>
            <a:r>
              <a:rPr lang="en-AU" sz="2400" dirty="0" err="1" smtClean="0"/>
              <a:t>für</a:t>
            </a:r>
            <a:r>
              <a:rPr lang="en-AU" sz="2400" dirty="0" smtClean="0"/>
              <a:t> </a:t>
            </a:r>
            <a:r>
              <a:rPr lang="en-AU" sz="2400" dirty="0" err="1" smtClean="0"/>
              <a:t>Metaanalyse</a:t>
            </a:r>
            <a:r>
              <a:rPr lang="en-AU" sz="2400" dirty="0" smtClean="0"/>
              <a:t> von </a:t>
            </a:r>
            <a:r>
              <a:rPr lang="en-AU" sz="2400" dirty="0" err="1" smtClean="0"/>
              <a:t>Effektschätzern</a:t>
            </a:r>
            <a:r>
              <a:rPr lang="en-AU" sz="2400" dirty="0" smtClean="0"/>
              <a:t> </a:t>
            </a:r>
            <a:r>
              <a:rPr lang="en-AU" sz="2400" dirty="0" err="1" smtClean="0"/>
              <a:t>benutzt</a:t>
            </a:r>
            <a:r>
              <a:rPr lang="en-AU" sz="2400" dirty="0" smtClean="0"/>
              <a:t> </a:t>
            </a:r>
            <a:r>
              <a:rPr lang="en-AU" sz="2400" dirty="0" err="1" smtClean="0"/>
              <a:t>werden</a:t>
            </a:r>
            <a:endParaRPr lang="en-AU" sz="2400" dirty="0" smtClean="0"/>
          </a:p>
          <a:p>
            <a:pPr eaLnBrk="1" hangingPunct="1"/>
            <a:r>
              <a:rPr lang="en-AU" sz="2400" dirty="0" err="1" smtClean="0"/>
              <a:t>Im</a:t>
            </a:r>
            <a:r>
              <a:rPr lang="en-AU" sz="2400" dirty="0" smtClean="0"/>
              <a:t> </a:t>
            </a:r>
            <a:r>
              <a:rPr lang="en-AU" sz="2400" dirty="0" err="1" smtClean="0"/>
              <a:t>Handbuch</a:t>
            </a:r>
            <a:r>
              <a:rPr lang="en-AU" sz="2400" dirty="0" smtClean="0"/>
              <a:t> </a:t>
            </a:r>
            <a:r>
              <a:rPr lang="en-AU" sz="2400" dirty="0" err="1" smtClean="0"/>
              <a:t>nachschlagen</a:t>
            </a:r>
            <a:r>
              <a:rPr lang="en-AU" sz="2400" dirty="0" smtClean="0"/>
              <a:t> &amp; </a:t>
            </a:r>
            <a:r>
              <a:rPr lang="en-AU" sz="2400" dirty="0" err="1" smtClean="0"/>
              <a:t>statistischen</a:t>
            </a:r>
            <a:r>
              <a:rPr lang="en-AU" sz="2400" dirty="0" smtClean="0"/>
              <a:t> Rat </a:t>
            </a:r>
            <a:r>
              <a:rPr lang="en-AU" sz="2400" dirty="0" err="1" smtClean="0"/>
              <a:t>einholen</a:t>
            </a:r>
            <a:endParaRPr lang="en-AU" sz="2400" dirty="0" smtClean="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20650" y="577918"/>
            <a:ext cx="8866188" cy="857250"/>
          </a:xfrm>
        </p:spPr>
        <p:txBody>
          <a:bodyPr/>
          <a:lstStyle/>
          <a:p>
            <a:pPr eaLnBrk="1" hangingPunct="1"/>
            <a:r>
              <a:rPr lang="en-AU" dirty="0" err="1" smtClean="0"/>
              <a:t>Quellen</a:t>
            </a:r>
            <a:endParaRPr lang="en-AU" dirty="0" smtClean="0"/>
          </a:p>
        </p:txBody>
      </p:sp>
      <p:sp>
        <p:nvSpPr>
          <p:cNvPr id="4" name="Content Placeholder 3"/>
          <p:cNvSpPr>
            <a:spLocks noGrp="1"/>
          </p:cNvSpPr>
          <p:nvPr>
            <p:ph idx="1"/>
          </p:nvPr>
        </p:nvSpPr>
        <p:spPr>
          <a:xfrm>
            <a:off x="457200" y="1363820"/>
            <a:ext cx="8229600" cy="2376488"/>
          </a:xfrm>
        </p:spPr>
        <p:txBody>
          <a:bodyPr>
            <a:noAutofit/>
          </a:bodyPr>
          <a:lstStyle/>
          <a:p>
            <a:pPr marL="0" indent="0" eaLnBrk="1" hangingPunct="1">
              <a:buFont typeface="Arial" charset="0"/>
              <a:buNone/>
              <a:tabLst>
                <a:tab pos="179388" algn="l"/>
              </a:tabLst>
              <a:defRPr/>
            </a:pPr>
            <a:r>
              <a:rPr lang="en-GB" sz="1800" dirty="0" smtClean="0"/>
              <a:t>Higgins JPT, Green S (editors). </a:t>
            </a:r>
            <a:r>
              <a:rPr lang="en-GB" sz="1800" i="1" dirty="0" smtClean="0"/>
              <a:t>Cochrane Handbook for Systematic Reviews of Interventions</a:t>
            </a:r>
            <a:r>
              <a:rPr lang="en-GB" sz="1800" dirty="0" smtClean="0"/>
              <a:t> Version 5.1.0 [updated March 2011]. The Cochrane Collaboration, 2011. Available from </a:t>
            </a:r>
            <a:r>
              <a:rPr lang="en-GB" sz="1800" dirty="0" err="1" smtClean="0">
                <a:hlinkClick r:id="rId3"/>
              </a:rPr>
              <a:t>www.cochrane-handbook.org</a:t>
            </a:r>
            <a:r>
              <a:rPr lang="en-GB" sz="1800" dirty="0" smtClean="0"/>
              <a:t>. </a:t>
            </a:r>
            <a:endParaRPr lang="en-AU" sz="1800" b="1" dirty="0" smtClean="0"/>
          </a:p>
          <a:p>
            <a:pPr marL="358775" indent="-358775" eaLnBrk="1" hangingPunct="1">
              <a:tabLst>
                <a:tab pos="179388" algn="l"/>
              </a:tabLst>
              <a:defRPr/>
            </a:pPr>
            <a:r>
              <a:rPr lang="en-GB" sz="1800" dirty="0" smtClean="0"/>
              <a:t>Higgins JPT, </a:t>
            </a:r>
            <a:r>
              <a:rPr lang="en-GB" sz="1800" dirty="0" err="1" smtClean="0"/>
              <a:t>Deeks</a:t>
            </a:r>
            <a:r>
              <a:rPr lang="en-GB" sz="1800" dirty="0" smtClean="0"/>
              <a:t> JJ (editors). </a:t>
            </a:r>
            <a:r>
              <a:rPr lang="en-GB" sz="1800" b="1" dirty="0" smtClean="0">
                <a:solidFill>
                  <a:schemeClr val="accent1"/>
                </a:solidFill>
              </a:rPr>
              <a:t>Chapter 7: Selecting studies and collecting data</a:t>
            </a:r>
            <a:endParaRPr lang="en-GB" sz="1800" dirty="0" smtClean="0"/>
          </a:p>
          <a:p>
            <a:pPr marL="358775" indent="-358775" eaLnBrk="1" hangingPunct="1">
              <a:tabLst>
                <a:tab pos="179388" algn="l"/>
              </a:tabLst>
              <a:defRPr/>
            </a:pPr>
            <a:r>
              <a:rPr lang="en-GB" sz="1800" dirty="0" err="1" smtClean="0"/>
              <a:t>Deeks</a:t>
            </a:r>
            <a:r>
              <a:rPr lang="en-GB" sz="1800" dirty="0" smtClean="0"/>
              <a:t> JJ, Higgins JPT, Altman DG (editors). </a:t>
            </a:r>
            <a:r>
              <a:rPr lang="en-GB" sz="1800" b="1" dirty="0" smtClean="0">
                <a:solidFill>
                  <a:schemeClr val="accent1"/>
                </a:solidFill>
              </a:rPr>
              <a:t>Chapter 9: Analysing data and undertaking </a:t>
            </a:r>
            <a:r>
              <a:rPr lang="en-GB" sz="1800" b="1" dirty="0" err="1" smtClean="0">
                <a:solidFill>
                  <a:schemeClr val="accent1"/>
                </a:solidFill>
              </a:rPr>
              <a:t>Metaanalyses</a:t>
            </a:r>
            <a:endParaRPr lang="en-GB" sz="1800" dirty="0" smtClean="0"/>
          </a:p>
          <a:p>
            <a:pPr marL="358775" indent="-358775" eaLnBrk="1" hangingPunct="1">
              <a:tabLst>
                <a:tab pos="179388" algn="l"/>
              </a:tabLst>
              <a:defRPr/>
            </a:pPr>
            <a:r>
              <a:rPr lang="en-GB" sz="1800" dirty="0" smtClean="0"/>
              <a:t>Higgins JPT, </a:t>
            </a:r>
            <a:r>
              <a:rPr lang="en-GB" sz="1800" dirty="0" err="1" smtClean="0"/>
              <a:t>Deeks</a:t>
            </a:r>
            <a:r>
              <a:rPr lang="en-GB" sz="1800" dirty="0" smtClean="0"/>
              <a:t> JJ, Altman DG (editors). </a:t>
            </a:r>
            <a:r>
              <a:rPr lang="en-GB" sz="1800" b="1" dirty="0" smtClean="0">
                <a:solidFill>
                  <a:schemeClr val="accent1"/>
                </a:solidFill>
              </a:rPr>
              <a:t>Chapter 16: Special topics in statistics</a:t>
            </a:r>
            <a:endParaRPr lang="en-GB" sz="1800" dirty="0" smtClean="0"/>
          </a:p>
        </p:txBody>
      </p:sp>
      <p:sp>
        <p:nvSpPr>
          <p:cNvPr id="7" name="Title 1"/>
          <p:cNvSpPr txBox="1">
            <a:spLocks/>
          </p:cNvSpPr>
          <p:nvPr/>
        </p:nvSpPr>
        <p:spPr bwMode="auto">
          <a:xfrm>
            <a:off x="273050" y="3626053"/>
            <a:ext cx="8866188" cy="857250"/>
          </a:xfrm>
          <a:prstGeom prst="rect">
            <a:avLst/>
          </a:prstGeom>
          <a:noFill/>
          <a:ln w="9525">
            <a:noFill/>
            <a:miter lim="800000"/>
            <a:headEnd/>
            <a:tailEnd/>
          </a:ln>
        </p:spPr>
        <p:txBody>
          <a:bodyPr anchor="ctr"/>
          <a:lstStyle/>
          <a:p>
            <a:pPr algn="ctr">
              <a:defRPr/>
            </a:pPr>
            <a:r>
              <a:rPr kumimoji="0" lang="en-AU" sz="4000" dirty="0" err="1">
                <a:solidFill>
                  <a:srgbClr val="0070C0"/>
                </a:solidFill>
                <a:latin typeface="+mj-lt"/>
                <a:ea typeface="+mj-ea"/>
                <a:cs typeface="+mj-cs"/>
              </a:rPr>
              <a:t>Danksagung</a:t>
            </a:r>
            <a:endParaRPr kumimoji="0" lang="en-AU" sz="4000" dirty="0">
              <a:solidFill>
                <a:srgbClr val="0070C0"/>
              </a:solidFill>
              <a:latin typeface="+mj-lt"/>
              <a:ea typeface="+mj-ea"/>
              <a:cs typeface="+mj-cs"/>
            </a:endParaRPr>
          </a:p>
        </p:txBody>
      </p:sp>
      <p:sp>
        <p:nvSpPr>
          <p:cNvPr id="10" name="Content Placeholder 3"/>
          <p:cNvSpPr txBox="1">
            <a:spLocks/>
          </p:cNvSpPr>
          <p:nvPr/>
        </p:nvSpPr>
        <p:spPr bwMode="auto">
          <a:xfrm>
            <a:off x="598488" y="4330639"/>
            <a:ext cx="8229600" cy="1262063"/>
          </a:xfrm>
          <a:prstGeom prst="rect">
            <a:avLst/>
          </a:prstGeom>
          <a:noFill/>
          <a:ln w="9525">
            <a:noFill/>
            <a:miter lim="800000"/>
            <a:headEnd/>
            <a:tailEnd/>
          </a:ln>
        </p:spPr>
        <p:txBody>
          <a:bodyPr/>
          <a:lstStyle/>
          <a:p>
            <a:pPr marL="358775" indent="-358775">
              <a:spcBef>
                <a:spcPct val="20000"/>
              </a:spcBef>
              <a:buFont typeface="Arial" charset="0"/>
              <a:buChar char="•"/>
              <a:tabLst>
                <a:tab pos="179388" algn="l"/>
              </a:tabLst>
              <a:defRPr/>
            </a:pPr>
            <a:r>
              <a:rPr lang="en-AU" sz="1800" dirty="0" err="1">
                <a:latin typeface="+mn-lt"/>
              </a:rPr>
              <a:t>Verfasst</a:t>
            </a:r>
            <a:r>
              <a:rPr lang="en-AU" sz="1800" dirty="0">
                <a:latin typeface="+mn-lt"/>
              </a:rPr>
              <a:t> von Miranda Cumpston</a:t>
            </a:r>
          </a:p>
          <a:p>
            <a:pPr marL="358775" indent="-358775">
              <a:spcBef>
                <a:spcPct val="20000"/>
              </a:spcBef>
              <a:buFont typeface="Arial" charset="0"/>
              <a:buChar char="•"/>
              <a:tabLst>
                <a:tab pos="179388" algn="l"/>
              </a:tabLst>
              <a:defRPr/>
            </a:pPr>
            <a:r>
              <a:rPr kumimoji="0" lang="en-AU" sz="1800" dirty="0" err="1">
                <a:solidFill>
                  <a:prstClr val="black"/>
                </a:solidFill>
                <a:latin typeface="Calibri"/>
              </a:rPr>
              <a:t>Basiert</a:t>
            </a:r>
            <a:r>
              <a:rPr kumimoji="0" lang="en-AU" sz="1800" dirty="0">
                <a:solidFill>
                  <a:prstClr val="black"/>
                </a:solidFill>
                <a:latin typeface="Calibri"/>
              </a:rPr>
              <a:t> auf Material von </a:t>
            </a:r>
            <a:r>
              <a:rPr lang="en-AU" sz="1800" dirty="0">
                <a:latin typeface="+mn-lt"/>
              </a:rPr>
              <a:t>Julian Higgins, Craig Ramsay, </a:t>
            </a:r>
            <a:r>
              <a:rPr lang="en-AU" sz="1800" i="1" dirty="0">
                <a:latin typeface="+mn-lt"/>
              </a:rPr>
              <a:t>Cochrane Statistical Methods Group</a:t>
            </a:r>
            <a:r>
              <a:rPr lang="en-AU" sz="1800" dirty="0">
                <a:latin typeface="+mn-lt"/>
              </a:rPr>
              <a:t> and </a:t>
            </a:r>
            <a:r>
              <a:rPr lang="en-AU" sz="1800" i="1" dirty="0">
                <a:latin typeface="+mn-lt"/>
              </a:rPr>
              <a:t>Australasian Cochrane Centre</a:t>
            </a:r>
          </a:p>
          <a:p>
            <a:pPr marL="358775" indent="-358775">
              <a:spcBef>
                <a:spcPct val="20000"/>
              </a:spcBef>
              <a:buFont typeface="Arial" charset="0"/>
              <a:buChar char="•"/>
              <a:tabLst>
                <a:tab pos="179388" algn="l"/>
              </a:tabLst>
              <a:defRPr/>
            </a:pPr>
            <a:r>
              <a:rPr kumimoji="0" lang="de-DE" sz="1800" dirty="0">
                <a:solidFill>
                  <a:prstClr val="black"/>
                </a:solidFill>
                <a:latin typeface="Calibri"/>
              </a:rPr>
              <a:t>Englische Version vom Cochrane </a:t>
            </a:r>
            <a:r>
              <a:rPr kumimoji="0" lang="de-DE" sz="1800" dirty="0" err="1">
                <a:solidFill>
                  <a:prstClr val="black"/>
                </a:solidFill>
                <a:latin typeface="Calibri"/>
              </a:rPr>
              <a:t>Methods</a:t>
            </a:r>
            <a:r>
              <a:rPr kumimoji="0" lang="de-DE" sz="1800" dirty="0">
                <a:solidFill>
                  <a:prstClr val="black"/>
                </a:solidFill>
                <a:latin typeface="Calibri"/>
              </a:rPr>
              <a:t> Board </a:t>
            </a:r>
            <a:r>
              <a:rPr kumimoji="0" lang="de-DE" sz="1800" dirty="0" smtClean="0">
                <a:solidFill>
                  <a:prstClr val="black"/>
                </a:solidFill>
                <a:latin typeface="Calibri"/>
              </a:rPr>
              <a:t>genehmigt</a:t>
            </a:r>
          </a:p>
          <a:p>
            <a:pPr marL="358775" indent="-358775">
              <a:spcBef>
                <a:spcPct val="20000"/>
              </a:spcBef>
              <a:buFont typeface="Arial" charset="0"/>
              <a:buChar char="•"/>
              <a:tabLst>
                <a:tab pos="179388" algn="l"/>
              </a:tabLst>
              <a:defRPr/>
            </a:pPr>
            <a:r>
              <a:rPr lang="en-AU" altLang="de-DE" sz="1800" dirty="0" err="1" smtClean="0">
                <a:solidFill>
                  <a:srgbClr val="000000"/>
                </a:solidFill>
                <a:latin typeface="Calibri" pitchFamily="34" charset="0"/>
                <a:ea typeface="ヒラギノ角ゴ Pro W3" pitchFamily="-111" charset="-128"/>
              </a:rPr>
              <a:t>Übersetzt</a:t>
            </a:r>
            <a:r>
              <a:rPr lang="en-AU" altLang="de-DE" sz="1800" dirty="0" smtClean="0">
                <a:solidFill>
                  <a:srgbClr val="000000"/>
                </a:solidFill>
                <a:latin typeface="Calibri" pitchFamily="34" charset="0"/>
                <a:ea typeface="ヒラギノ角ゴ Pro W3" pitchFamily="-111" charset="-128"/>
              </a:rPr>
              <a:t> in </a:t>
            </a:r>
            <a:r>
              <a:rPr lang="en-AU" altLang="de-DE" sz="1800" dirty="0" err="1" smtClean="0">
                <a:solidFill>
                  <a:srgbClr val="000000"/>
                </a:solidFill>
                <a:latin typeface="Calibri" pitchFamily="34" charset="0"/>
                <a:ea typeface="ヒラギノ角ゴ Pro W3" pitchFamily="-111" charset="-128"/>
              </a:rPr>
              <a:t>Kooperation</a:t>
            </a:r>
            <a:r>
              <a:rPr lang="en-AU" altLang="de-DE" sz="1800" dirty="0" smtClean="0">
                <a:solidFill>
                  <a:srgbClr val="000000"/>
                </a:solidFill>
                <a:latin typeface="Calibri" pitchFamily="34" charset="0"/>
                <a:ea typeface="ヒラギノ角ゴ Pro W3" pitchFamily="-111" charset="-128"/>
              </a:rPr>
              <a:t> </a:t>
            </a:r>
            <a:r>
              <a:rPr lang="en-AU" altLang="de-DE" sz="1800" dirty="0" err="1" smtClean="0">
                <a:solidFill>
                  <a:srgbClr val="000000"/>
                </a:solidFill>
                <a:latin typeface="Calibri" pitchFamily="34" charset="0"/>
                <a:ea typeface="ヒラギノ角ゴ Pro W3" pitchFamily="-111" charset="-128"/>
              </a:rPr>
              <a:t>zwischen</a:t>
            </a:r>
            <a:r>
              <a:rPr lang="en-AU" altLang="de-DE" sz="1800" dirty="0" smtClean="0">
                <a:solidFill>
                  <a:srgbClr val="000000"/>
                </a:solidFill>
                <a:latin typeface="Calibri" pitchFamily="34" charset="0"/>
                <a:ea typeface="ヒラギノ角ゴ Pro W3" pitchFamily="-111" charset="-128"/>
              </a:rPr>
              <a:t> </a:t>
            </a:r>
            <a:r>
              <a:rPr lang="en-AU" altLang="de-DE" sz="1800" dirty="0" err="1" smtClean="0">
                <a:solidFill>
                  <a:srgbClr val="000000"/>
                </a:solidFill>
                <a:latin typeface="Calibri" pitchFamily="34" charset="0"/>
                <a:ea typeface="ヒラギノ角ゴ Pro W3" pitchFamily="-111" charset="-128"/>
              </a:rPr>
              <a:t>dem</a:t>
            </a:r>
            <a:r>
              <a:rPr lang="en-AU" altLang="de-DE" sz="1800" dirty="0" smtClean="0">
                <a:solidFill>
                  <a:srgbClr val="000000"/>
                </a:solidFill>
                <a:latin typeface="Calibri" pitchFamily="34" charset="0"/>
                <a:ea typeface="ヒラギノ角ゴ Pro W3" pitchFamily="-111" charset="-128"/>
              </a:rPr>
              <a:t> </a:t>
            </a:r>
            <a:r>
              <a:rPr lang="en-AU" altLang="de-DE" sz="1800" dirty="0" err="1" smtClean="0">
                <a:solidFill>
                  <a:srgbClr val="000000"/>
                </a:solidFill>
                <a:latin typeface="Calibri" pitchFamily="34" charset="0"/>
                <a:ea typeface="ヒラギノ角ゴ Pro W3" pitchFamily="-111" charset="-128"/>
              </a:rPr>
              <a:t>Deutschen</a:t>
            </a:r>
            <a:r>
              <a:rPr lang="en-AU" altLang="de-DE" sz="1800" dirty="0" smtClean="0">
                <a:solidFill>
                  <a:srgbClr val="000000"/>
                </a:solidFill>
                <a:latin typeface="Calibri" pitchFamily="34" charset="0"/>
                <a:ea typeface="ヒラギノ角ゴ Pro W3" pitchFamily="-111" charset="-128"/>
              </a:rPr>
              <a:t> Cochrane </a:t>
            </a:r>
            <a:r>
              <a:rPr lang="en-AU" altLang="de-DE" sz="1800" dirty="0" err="1" smtClean="0">
                <a:solidFill>
                  <a:srgbClr val="000000"/>
                </a:solidFill>
                <a:latin typeface="Calibri" pitchFamily="34" charset="0"/>
                <a:ea typeface="ヒラギノ角ゴ Pro W3" pitchFamily="-111" charset="-128"/>
              </a:rPr>
              <a:t>Zentrum</a:t>
            </a:r>
            <a:r>
              <a:rPr lang="en-AU" altLang="de-DE" sz="1800" dirty="0" smtClean="0">
                <a:solidFill>
                  <a:srgbClr val="000000"/>
                </a:solidFill>
                <a:latin typeface="Calibri" pitchFamily="34" charset="0"/>
                <a:ea typeface="ヒラギノ角ゴ Pro W3" pitchFamily="-111" charset="-128"/>
              </a:rPr>
              <a:t> (Jörg</a:t>
            </a:r>
            <a:br>
              <a:rPr lang="en-AU" altLang="de-DE" sz="1800" dirty="0" smtClean="0">
                <a:solidFill>
                  <a:srgbClr val="000000"/>
                </a:solidFill>
                <a:latin typeface="Calibri" pitchFamily="34" charset="0"/>
                <a:ea typeface="ヒラギノ角ゴ Pro W3" pitchFamily="-111" charset="-128"/>
              </a:rPr>
            </a:br>
            <a:r>
              <a:rPr lang="en-AU" altLang="de-DE" sz="1800" dirty="0" smtClean="0">
                <a:solidFill>
                  <a:srgbClr val="000000"/>
                </a:solidFill>
                <a:latin typeface="Calibri" pitchFamily="34" charset="0"/>
                <a:ea typeface="ヒラギノ角ゴ Pro W3" pitchFamily="-111" charset="-128"/>
              </a:rPr>
              <a:t>Meerpohl, Laura Cabrera, Patrick Oeller), </a:t>
            </a:r>
            <a:r>
              <a:rPr lang="en-AU" altLang="de-DE" sz="1800" dirty="0" err="1" smtClean="0">
                <a:solidFill>
                  <a:srgbClr val="000000"/>
                </a:solidFill>
                <a:latin typeface="Calibri" pitchFamily="34" charset="0"/>
                <a:ea typeface="ヒラギノ角ゴ Pro W3" pitchFamily="-111" charset="-128"/>
              </a:rPr>
              <a:t>der</a:t>
            </a:r>
            <a:r>
              <a:rPr lang="en-AU" altLang="de-DE" sz="1800" dirty="0" smtClean="0">
                <a:solidFill>
                  <a:srgbClr val="000000"/>
                </a:solidFill>
                <a:latin typeface="Calibri" pitchFamily="34" charset="0"/>
                <a:ea typeface="ヒラギノ角ゴ Pro W3" pitchFamily="-111" charset="-128"/>
              </a:rPr>
              <a:t> </a:t>
            </a:r>
            <a:r>
              <a:rPr lang="en-AU" altLang="de-DE" sz="1800" dirty="0" err="1" smtClean="0">
                <a:solidFill>
                  <a:srgbClr val="000000"/>
                </a:solidFill>
                <a:latin typeface="Calibri" pitchFamily="34" charset="0"/>
                <a:ea typeface="ヒラギノ角ゴ Pro W3" pitchFamily="-111" charset="-128"/>
              </a:rPr>
              <a:t>Österreichischen</a:t>
            </a:r>
            <a:r>
              <a:rPr lang="en-AU" altLang="de-DE" sz="1800" dirty="0" smtClean="0">
                <a:solidFill>
                  <a:srgbClr val="000000"/>
                </a:solidFill>
                <a:latin typeface="Calibri" pitchFamily="34" charset="0"/>
                <a:ea typeface="ヒラギノ角ゴ Pro W3" pitchFamily="-111" charset="-128"/>
              </a:rPr>
              <a:t> Cochrane </a:t>
            </a:r>
            <a:r>
              <a:rPr lang="en-AU" altLang="de-DE" sz="1800" dirty="0" err="1" smtClean="0">
                <a:solidFill>
                  <a:srgbClr val="000000"/>
                </a:solidFill>
                <a:latin typeface="Calibri" pitchFamily="34" charset="0"/>
                <a:ea typeface="ヒラギノ角ゴ Pro W3" pitchFamily="-111" charset="-128"/>
              </a:rPr>
              <a:t>Zweigstelle</a:t>
            </a:r>
            <a:r>
              <a:rPr lang="en-AU" altLang="de-DE" sz="1800" dirty="0" smtClean="0">
                <a:solidFill>
                  <a:srgbClr val="000000"/>
                </a:solidFill>
                <a:latin typeface="Calibri" pitchFamily="34" charset="0"/>
                <a:ea typeface="ヒラギノ角ゴ Pro W3" pitchFamily="-111" charset="-128"/>
              </a:rPr>
              <a:t> (Barbara </a:t>
            </a:r>
            <a:r>
              <a:rPr lang="en-AU" altLang="de-DE" sz="1800" dirty="0" err="1" smtClean="0">
                <a:solidFill>
                  <a:srgbClr val="000000"/>
                </a:solidFill>
                <a:latin typeface="Calibri" pitchFamily="34" charset="0"/>
                <a:ea typeface="ヒラギノ角ゴ Pro W3" pitchFamily="-111" charset="-128"/>
              </a:rPr>
              <a:t>Nußbaumer</a:t>
            </a:r>
            <a:r>
              <a:rPr lang="en-AU" altLang="de-DE" sz="1800" dirty="0" smtClean="0">
                <a:solidFill>
                  <a:srgbClr val="000000"/>
                </a:solidFill>
                <a:latin typeface="Calibri" pitchFamily="34" charset="0"/>
                <a:ea typeface="ヒラギノ角ゴ Pro W3" pitchFamily="-111" charset="-128"/>
              </a:rPr>
              <a:t>, Peter </a:t>
            </a:r>
            <a:r>
              <a:rPr lang="en-AU" altLang="de-DE" sz="1800" dirty="0" err="1" smtClean="0">
                <a:solidFill>
                  <a:srgbClr val="000000"/>
                </a:solidFill>
                <a:latin typeface="Calibri" pitchFamily="34" charset="0"/>
                <a:ea typeface="ヒラギノ角ゴ Pro W3" pitchFamily="-111" charset="-128"/>
              </a:rPr>
              <a:t>Mahlknecht</a:t>
            </a:r>
            <a:r>
              <a:rPr lang="en-AU" altLang="de-DE" sz="1800" dirty="0" smtClean="0">
                <a:solidFill>
                  <a:srgbClr val="000000"/>
                </a:solidFill>
                <a:latin typeface="Calibri" pitchFamily="34" charset="0"/>
                <a:ea typeface="ヒラギノ角ゴ Pro W3" pitchFamily="-111" charset="-128"/>
              </a:rPr>
              <a:t>, </a:t>
            </a:r>
            <a:r>
              <a:rPr lang="en-AU" altLang="de-DE" sz="1800" dirty="0" err="1" smtClean="0">
                <a:solidFill>
                  <a:srgbClr val="000000"/>
                </a:solidFill>
                <a:latin typeface="Calibri" pitchFamily="34" charset="0"/>
                <a:ea typeface="ヒラギノ角ゴ Pro W3" pitchFamily="-111" charset="-128"/>
              </a:rPr>
              <a:t>Isolde</a:t>
            </a:r>
            <a:r>
              <a:rPr lang="en-AU" altLang="de-DE" sz="1800" dirty="0" smtClean="0">
                <a:solidFill>
                  <a:srgbClr val="000000"/>
                </a:solidFill>
                <a:latin typeface="Calibri" pitchFamily="34" charset="0"/>
                <a:ea typeface="ヒラギノ角ゴ Pro W3" pitchFamily="-111" charset="-128"/>
              </a:rPr>
              <a:t> </a:t>
            </a:r>
            <a:r>
              <a:rPr lang="en-AU" altLang="de-DE" sz="1800" dirty="0" err="1" smtClean="0">
                <a:solidFill>
                  <a:srgbClr val="000000"/>
                </a:solidFill>
                <a:latin typeface="Calibri" pitchFamily="34" charset="0"/>
                <a:ea typeface="ヒラギノ角ゴ Pro W3" pitchFamily="-111" charset="-128"/>
              </a:rPr>
              <a:t>Sommer</a:t>
            </a:r>
            <a:r>
              <a:rPr lang="en-AU" altLang="de-DE" sz="1800" dirty="0" smtClean="0">
                <a:solidFill>
                  <a:srgbClr val="000000"/>
                </a:solidFill>
                <a:latin typeface="Calibri" pitchFamily="34" charset="0"/>
                <a:ea typeface="ヒラギノ角ゴ Pro W3" pitchFamily="-111" charset="-128"/>
              </a:rPr>
              <a:t>, Jörg </a:t>
            </a:r>
            <a:r>
              <a:rPr lang="en-AU" altLang="de-DE" sz="1800" dirty="0" err="1" smtClean="0">
                <a:solidFill>
                  <a:srgbClr val="000000"/>
                </a:solidFill>
                <a:latin typeface="Calibri" pitchFamily="34" charset="0"/>
                <a:ea typeface="ヒラギノ角ゴ Pro W3" pitchFamily="-111" charset="-128"/>
              </a:rPr>
              <a:t>Wipplinger</a:t>
            </a:r>
            <a:r>
              <a:rPr lang="en-AU" altLang="de-DE" sz="1800" dirty="0" smtClean="0">
                <a:solidFill>
                  <a:srgbClr val="000000"/>
                </a:solidFill>
                <a:latin typeface="Calibri" pitchFamily="34" charset="0"/>
                <a:ea typeface="ヒラギノ角ゴ Pro W3" pitchFamily="-111" charset="-128"/>
              </a:rPr>
              <a:t>) und Cochrane </a:t>
            </a:r>
            <a:r>
              <a:rPr lang="en-AU" altLang="de-DE" sz="1800" dirty="0" err="1" smtClean="0">
                <a:solidFill>
                  <a:srgbClr val="000000"/>
                </a:solidFill>
                <a:latin typeface="Calibri" pitchFamily="34" charset="0"/>
                <a:ea typeface="ヒラギノ角ゴ Pro W3" pitchFamily="-111" charset="-128"/>
              </a:rPr>
              <a:t>Schweiz</a:t>
            </a:r>
            <a:r>
              <a:rPr lang="en-AU" altLang="de-DE" sz="1800" dirty="0" smtClean="0">
                <a:solidFill>
                  <a:srgbClr val="000000"/>
                </a:solidFill>
                <a:latin typeface="Calibri" pitchFamily="34" charset="0"/>
                <a:ea typeface="ヒラギノ角ゴ Pro W3" pitchFamily="-111" charset="-128"/>
              </a:rPr>
              <a:t> (Erik von Elm, Theresa Bengough)</a:t>
            </a:r>
          </a:p>
          <a:p>
            <a:pPr marL="358775" indent="-358775">
              <a:spcBef>
                <a:spcPct val="20000"/>
              </a:spcBef>
              <a:buFont typeface="Arial" charset="0"/>
              <a:buChar char="•"/>
              <a:tabLst>
                <a:tab pos="179388" algn="l"/>
              </a:tabLst>
              <a:defRPr/>
            </a:pPr>
            <a:endParaRPr kumimoji="0" lang="en-AU" sz="1800" i="1" dirty="0">
              <a:solidFill>
                <a:prstClr val="black"/>
              </a:solidFill>
              <a:latin typeface="Calibri"/>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20650" y="704850"/>
            <a:ext cx="8866188" cy="855663"/>
          </a:xfrm>
        </p:spPr>
        <p:txBody>
          <a:bodyPr/>
          <a:lstStyle/>
          <a:p>
            <a:pPr eaLnBrk="1" hangingPunct="1"/>
            <a:r>
              <a:rPr lang="en-AU" dirty="0" smtClean="0"/>
              <a:t>Inverse-</a:t>
            </a:r>
            <a:r>
              <a:rPr lang="en-AU" dirty="0" err="1" smtClean="0"/>
              <a:t>Varianz</a:t>
            </a:r>
            <a:r>
              <a:rPr lang="en-AU" dirty="0" smtClean="0"/>
              <a:t>-</a:t>
            </a:r>
            <a:r>
              <a:rPr lang="en-AU" dirty="0" err="1" smtClean="0"/>
              <a:t>Methode</a:t>
            </a:r>
            <a:endParaRPr lang="en-US" dirty="0" smtClean="0"/>
          </a:p>
        </p:txBody>
      </p:sp>
      <p:sp>
        <p:nvSpPr>
          <p:cNvPr id="9219" name="Rectangle 3"/>
          <p:cNvSpPr>
            <a:spLocks noGrp="1" noChangeArrowheads="1"/>
          </p:cNvSpPr>
          <p:nvPr>
            <p:ph type="body" idx="1"/>
          </p:nvPr>
        </p:nvSpPr>
        <p:spPr>
          <a:xfrm>
            <a:off x="457200" y="1784350"/>
            <a:ext cx="8229600" cy="4130675"/>
          </a:xfrm>
        </p:spPr>
        <p:txBody>
          <a:bodyPr/>
          <a:lstStyle/>
          <a:p>
            <a:pPr eaLnBrk="1" hangingPunct="1">
              <a:buNone/>
            </a:pPr>
            <a:r>
              <a:rPr lang="en-AU" dirty="0" smtClean="0"/>
              <a:t>= generic inverse variance (GIV)</a:t>
            </a:r>
          </a:p>
          <a:p>
            <a:pPr eaLnBrk="1" hangingPunct="1"/>
            <a:r>
              <a:rPr lang="en-AU" dirty="0" smtClean="0"/>
              <a:t>‘</a:t>
            </a:r>
            <a:r>
              <a:rPr lang="en-AU" dirty="0" err="1" smtClean="0"/>
              <a:t>generisch</a:t>
            </a:r>
            <a:r>
              <a:rPr lang="en-AU" dirty="0" smtClean="0"/>
              <a:t>’ = </a:t>
            </a:r>
            <a:r>
              <a:rPr lang="en-AU" dirty="0" err="1" smtClean="0"/>
              <a:t>kann</a:t>
            </a:r>
            <a:r>
              <a:rPr lang="en-AU" dirty="0" smtClean="0"/>
              <a:t> </a:t>
            </a:r>
            <a:r>
              <a:rPr lang="en-AU" dirty="0" err="1" smtClean="0"/>
              <a:t>bei</a:t>
            </a:r>
            <a:r>
              <a:rPr lang="en-AU" dirty="0" smtClean="0"/>
              <a:t> </a:t>
            </a:r>
            <a:r>
              <a:rPr lang="en-AU" dirty="0" err="1" smtClean="0"/>
              <a:t>jeder</a:t>
            </a:r>
            <a:r>
              <a:rPr lang="en-AU" dirty="0" smtClean="0"/>
              <a:t> </a:t>
            </a:r>
            <a:r>
              <a:rPr lang="en-AU" dirty="0" err="1" smtClean="0"/>
              <a:t>aggregierten</a:t>
            </a:r>
            <a:r>
              <a:rPr lang="en-AU" dirty="0" smtClean="0"/>
              <a:t> </a:t>
            </a:r>
            <a:r>
              <a:rPr lang="en-AU" dirty="0" err="1" smtClean="0"/>
              <a:t>Kenngrösse</a:t>
            </a:r>
            <a:r>
              <a:rPr lang="en-AU" dirty="0" smtClean="0"/>
              <a:t> </a:t>
            </a:r>
            <a:r>
              <a:rPr lang="en-AU" dirty="0" err="1" smtClean="0"/>
              <a:t>angewendet</a:t>
            </a:r>
            <a:r>
              <a:rPr lang="en-AU" dirty="0" smtClean="0"/>
              <a:t> </a:t>
            </a:r>
            <a:r>
              <a:rPr lang="en-AU" dirty="0" err="1" smtClean="0"/>
              <a:t>werden</a:t>
            </a:r>
            <a:endParaRPr lang="en-AU" dirty="0" smtClean="0"/>
          </a:p>
          <a:p>
            <a:pPr eaLnBrk="1" hangingPunct="1"/>
            <a:r>
              <a:rPr lang="en-AU" dirty="0" smtClean="0"/>
              <a:t>‘inverse variance’ = </a:t>
            </a:r>
            <a:r>
              <a:rPr lang="en-AU" dirty="0" err="1" smtClean="0"/>
              <a:t>benützt</a:t>
            </a:r>
            <a:r>
              <a:rPr lang="en-AU" dirty="0" smtClean="0"/>
              <a:t> den </a:t>
            </a:r>
            <a:r>
              <a:rPr lang="en-AU" dirty="0" err="1" smtClean="0"/>
              <a:t>Kehrwert</a:t>
            </a:r>
            <a:r>
              <a:rPr lang="en-AU" dirty="0" smtClean="0"/>
              <a:t> der </a:t>
            </a:r>
            <a:r>
              <a:rPr lang="en-AU" dirty="0" err="1" smtClean="0"/>
              <a:t>Varianz</a:t>
            </a:r>
            <a:r>
              <a:rPr lang="en-AU" dirty="0" smtClean="0"/>
              <a:t> </a:t>
            </a:r>
            <a:r>
              <a:rPr lang="en-AU" dirty="0" err="1" smtClean="0"/>
              <a:t>zur</a:t>
            </a:r>
            <a:r>
              <a:rPr lang="en-AU" dirty="0" smtClean="0"/>
              <a:t> </a:t>
            </a:r>
            <a:r>
              <a:rPr lang="en-AU" dirty="0" err="1" smtClean="0"/>
              <a:t>Gewichtung</a:t>
            </a:r>
            <a:r>
              <a:rPr lang="en-AU" dirty="0" smtClean="0"/>
              <a:t> der </a:t>
            </a:r>
            <a:r>
              <a:rPr lang="en-AU" dirty="0" err="1" smtClean="0"/>
              <a:t>Studie</a:t>
            </a:r>
            <a:r>
              <a:rPr lang="en-AU" dirty="0" smtClean="0"/>
              <a:t> in der </a:t>
            </a:r>
            <a:r>
              <a:rPr lang="en-AU" dirty="0" err="1" smtClean="0"/>
              <a:t>Metaanalyse</a:t>
            </a:r>
            <a:endParaRPr lang="en-US" dirty="0" smtClean="0"/>
          </a:p>
        </p:txBody>
      </p:sp>
      <p:grpSp>
        <p:nvGrpSpPr>
          <p:cNvPr id="9220" name="Group 5"/>
          <p:cNvGrpSpPr>
            <a:grpSpLocks/>
          </p:cNvGrpSpPr>
          <p:nvPr/>
        </p:nvGrpSpPr>
        <p:grpSpPr bwMode="auto">
          <a:xfrm>
            <a:off x="257175" y="5934075"/>
            <a:ext cx="6394450" cy="742950"/>
            <a:chOff x="1555576" y="5433242"/>
            <a:chExt cx="6393762" cy="741593"/>
          </a:xfrm>
        </p:grpSpPr>
        <p:pic>
          <p:nvPicPr>
            <p:cNvPr id="9221" name="Picture 1" descr="Cover image for product 0470699515"/>
            <p:cNvPicPr>
              <a:picLocks noChangeAspect="1" noChangeArrowheads="1"/>
            </p:cNvPicPr>
            <p:nvPr/>
          </p:nvPicPr>
          <p:blipFill>
            <a:blip r:embed="rId3" cstate="print"/>
            <a:srcRect/>
            <a:stretch>
              <a:fillRect/>
            </a:stretch>
          </p:blipFill>
          <p:spPr bwMode="auto">
            <a:xfrm>
              <a:off x="1555576" y="5433242"/>
              <a:ext cx="511444" cy="741593"/>
            </a:xfrm>
            <a:prstGeom prst="rect">
              <a:avLst/>
            </a:prstGeom>
            <a:noFill/>
            <a:ln w="9525">
              <a:noFill/>
              <a:miter lim="800000"/>
              <a:headEnd/>
              <a:tailEnd/>
            </a:ln>
          </p:spPr>
        </p:pic>
        <p:sp>
          <p:nvSpPr>
            <p:cNvPr id="8" name="Text Box 8"/>
            <p:cNvSpPr txBox="1">
              <a:spLocks noChangeArrowheads="1"/>
            </p:cNvSpPr>
            <p:nvPr/>
          </p:nvSpPr>
          <p:spPr bwMode="auto">
            <a:xfrm>
              <a:off x="2015901" y="5659840"/>
              <a:ext cx="5933437" cy="491226"/>
            </a:xfrm>
            <a:prstGeom prst="rect">
              <a:avLst/>
            </a:prstGeom>
            <a:noFill/>
            <a:ln w="9525">
              <a:noFill/>
              <a:miter lim="800000"/>
              <a:headEnd/>
              <a:tailEnd/>
            </a:ln>
          </p:spPr>
          <p:txBody>
            <a:bodyPr>
              <a:spAutoFit/>
            </a:bodyPr>
            <a:lstStyle/>
            <a:p>
              <a:pPr>
                <a:spcBef>
                  <a:spcPct val="20000"/>
                </a:spcBef>
                <a:buClr>
                  <a:schemeClr val="tx1"/>
                </a:buClr>
                <a:buFont typeface="Wingdings" pitchFamily="2" charset="2"/>
                <a:buNone/>
                <a:defRPr/>
              </a:pPr>
              <a:r>
                <a:rPr kumimoji="0" lang="en-AU" sz="2600" dirty="0" err="1">
                  <a:solidFill>
                    <a:srgbClr val="0070C0"/>
                  </a:solidFill>
                  <a:latin typeface="+mn-lt"/>
                </a:rPr>
                <a:t>Siehe</a:t>
              </a:r>
              <a:r>
                <a:rPr kumimoji="0" lang="en-AU" sz="2600" dirty="0">
                  <a:solidFill>
                    <a:srgbClr val="0070C0"/>
                  </a:solidFill>
                  <a:latin typeface="+mn-lt"/>
                </a:rPr>
                <a:t> </a:t>
              </a:r>
              <a:r>
                <a:rPr kumimoji="0" lang="en-AU" sz="2600" dirty="0" err="1">
                  <a:solidFill>
                    <a:srgbClr val="0070C0"/>
                  </a:solidFill>
                  <a:latin typeface="+mn-lt"/>
                </a:rPr>
                <a:t>Kapitel</a:t>
              </a:r>
              <a:r>
                <a:rPr kumimoji="0" lang="en-AU" sz="2600" dirty="0">
                  <a:solidFill>
                    <a:srgbClr val="0070C0"/>
                  </a:solidFill>
                  <a:latin typeface="+mn-lt"/>
                </a:rPr>
                <a:t> 7.7.7 </a:t>
              </a:r>
              <a:r>
                <a:rPr kumimoji="0" lang="en-AU" sz="2600" dirty="0" err="1">
                  <a:solidFill>
                    <a:srgbClr val="0070C0"/>
                  </a:solidFill>
                  <a:latin typeface="+mn-lt"/>
                </a:rPr>
                <a:t>im</a:t>
              </a:r>
              <a:r>
                <a:rPr kumimoji="0" lang="en-AU" sz="2600" dirty="0">
                  <a:solidFill>
                    <a:srgbClr val="0070C0"/>
                  </a:solidFill>
                  <a:latin typeface="+mn-lt"/>
                </a:rPr>
                <a:t> </a:t>
              </a:r>
              <a:r>
                <a:rPr kumimoji="0" lang="en-AU" sz="2600" dirty="0" err="1">
                  <a:solidFill>
                    <a:srgbClr val="0070C0"/>
                  </a:solidFill>
                  <a:latin typeface="+mn-lt"/>
                </a:rPr>
                <a:t>Handbuch</a:t>
              </a:r>
              <a:endParaRPr kumimoji="0" lang="en-AU" sz="1800" dirty="0">
                <a:solidFill>
                  <a:srgbClr val="0070C0"/>
                </a:solidFill>
                <a:latin typeface="+mn-lt"/>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20650" y="704850"/>
            <a:ext cx="8866188" cy="855663"/>
          </a:xfrm>
        </p:spPr>
        <p:txBody>
          <a:bodyPr/>
          <a:lstStyle/>
          <a:p>
            <a:pPr eaLnBrk="1" hangingPunct="1"/>
            <a:r>
              <a:rPr lang="en-AU" dirty="0" err="1" smtClean="0"/>
              <a:t>Vorgehen</a:t>
            </a:r>
            <a:endParaRPr lang="en-US" dirty="0" smtClean="0"/>
          </a:p>
        </p:txBody>
      </p:sp>
      <p:sp>
        <p:nvSpPr>
          <p:cNvPr id="10243" name="Rectangle 3"/>
          <p:cNvSpPr>
            <a:spLocks noGrp="1" noChangeArrowheads="1"/>
          </p:cNvSpPr>
          <p:nvPr>
            <p:ph idx="1"/>
          </p:nvPr>
        </p:nvSpPr>
        <p:spPr>
          <a:xfrm>
            <a:off x="457200" y="1784350"/>
            <a:ext cx="8229600" cy="4130675"/>
          </a:xfrm>
        </p:spPr>
        <p:txBody>
          <a:bodyPr>
            <a:normAutofit lnSpcReduction="10000"/>
          </a:bodyPr>
          <a:lstStyle/>
          <a:p>
            <a:pPr eaLnBrk="1" hangingPunct="1">
              <a:defRPr/>
            </a:pPr>
            <a:r>
              <a:rPr lang="en-AU" dirty="0" err="1" smtClean="0"/>
              <a:t>Kenngröße</a:t>
            </a:r>
            <a:r>
              <a:rPr lang="en-AU" dirty="0" smtClean="0"/>
              <a:t> </a:t>
            </a:r>
            <a:r>
              <a:rPr lang="en-AU" dirty="0" err="1" smtClean="0"/>
              <a:t>festlegen</a:t>
            </a:r>
            <a:r>
              <a:rPr lang="en-AU" dirty="0" smtClean="0"/>
              <a:t>, die </a:t>
            </a:r>
            <a:r>
              <a:rPr lang="en-AU" dirty="0" err="1" smtClean="0"/>
              <a:t>Sie</a:t>
            </a:r>
            <a:r>
              <a:rPr lang="en-AU" dirty="0" smtClean="0"/>
              <a:t> </a:t>
            </a:r>
            <a:r>
              <a:rPr lang="en-AU" dirty="0" err="1" smtClean="0"/>
              <a:t>verwenden</a:t>
            </a:r>
            <a:r>
              <a:rPr lang="en-AU" dirty="0" smtClean="0"/>
              <a:t> </a:t>
            </a:r>
            <a:r>
              <a:rPr lang="en-AU" dirty="0" err="1" smtClean="0"/>
              <a:t>möchten</a:t>
            </a:r>
            <a:endParaRPr lang="en-AU" dirty="0" smtClean="0"/>
          </a:p>
          <a:p>
            <a:pPr lvl="1" eaLnBrk="1" hangingPunct="1">
              <a:buFont typeface="Arial" charset="0"/>
              <a:buChar char="•"/>
              <a:defRPr/>
            </a:pPr>
            <a:r>
              <a:rPr lang="en-AU" dirty="0" err="1" smtClean="0"/>
              <a:t>Sie</a:t>
            </a:r>
            <a:r>
              <a:rPr lang="en-AU" dirty="0" smtClean="0"/>
              <a:t> </a:t>
            </a:r>
            <a:r>
              <a:rPr lang="en-AU" dirty="0" err="1" smtClean="0"/>
              <a:t>brauchen</a:t>
            </a:r>
            <a:r>
              <a:rPr lang="en-AU" dirty="0" smtClean="0"/>
              <a:t> die </a:t>
            </a:r>
            <a:r>
              <a:rPr lang="en-AU" dirty="0" err="1" smtClean="0"/>
              <a:t>selbe</a:t>
            </a:r>
            <a:r>
              <a:rPr lang="en-AU" dirty="0" smtClean="0"/>
              <a:t> </a:t>
            </a:r>
            <a:r>
              <a:rPr lang="en-AU" dirty="0" err="1" smtClean="0"/>
              <a:t>Kenngröße</a:t>
            </a:r>
            <a:r>
              <a:rPr lang="en-AU" dirty="0" smtClean="0"/>
              <a:t> </a:t>
            </a:r>
            <a:r>
              <a:rPr lang="en-AU" dirty="0" err="1" smtClean="0"/>
              <a:t>für</a:t>
            </a:r>
            <a:r>
              <a:rPr lang="en-AU" dirty="0" smtClean="0"/>
              <a:t> </a:t>
            </a:r>
            <a:r>
              <a:rPr lang="en-AU" dirty="0" err="1" smtClean="0"/>
              <a:t>alle</a:t>
            </a:r>
            <a:r>
              <a:rPr lang="en-AU" dirty="0" smtClean="0"/>
              <a:t> </a:t>
            </a:r>
            <a:r>
              <a:rPr lang="en-AU" dirty="0" err="1" smtClean="0"/>
              <a:t>Studien</a:t>
            </a:r>
            <a:endParaRPr lang="en-AU" dirty="0" smtClean="0"/>
          </a:p>
          <a:p>
            <a:pPr lvl="1" eaLnBrk="1" hangingPunct="1">
              <a:buFont typeface="Arial" charset="0"/>
              <a:buChar char="•"/>
              <a:defRPr/>
            </a:pPr>
            <a:r>
              <a:rPr lang="en-AU" dirty="0" err="1" smtClean="0"/>
              <a:t>Wenn</a:t>
            </a:r>
            <a:r>
              <a:rPr lang="en-AU" dirty="0" smtClean="0"/>
              <a:t> </a:t>
            </a:r>
            <a:r>
              <a:rPr lang="en-AU" dirty="0" err="1" smtClean="0"/>
              <a:t>Sie</a:t>
            </a:r>
            <a:r>
              <a:rPr lang="en-AU" dirty="0" smtClean="0"/>
              <a:t> </a:t>
            </a:r>
            <a:r>
              <a:rPr lang="en-AU" dirty="0" err="1" smtClean="0"/>
              <a:t>eine</a:t>
            </a:r>
            <a:r>
              <a:rPr lang="en-AU" dirty="0" smtClean="0"/>
              <a:t> der Standard-</a:t>
            </a:r>
            <a:r>
              <a:rPr lang="en-AU" dirty="0" err="1" smtClean="0"/>
              <a:t>Größen</a:t>
            </a:r>
            <a:r>
              <a:rPr lang="en-AU" dirty="0" smtClean="0"/>
              <a:t> von </a:t>
            </a:r>
            <a:r>
              <a:rPr lang="en-AU" dirty="0" err="1" smtClean="0"/>
              <a:t>RevMan</a:t>
            </a:r>
            <a:r>
              <a:rPr lang="en-AU" dirty="0" smtClean="0"/>
              <a:t> </a:t>
            </a:r>
            <a:r>
              <a:rPr lang="en-AU" dirty="0" err="1" smtClean="0"/>
              <a:t>benutzen</a:t>
            </a:r>
            <a:r>
              <a:rPr lang="en-AU" dirty="0" smtClean="0"/>
              <a:t>, </a:t>
            </a:r>
            <a:r>
              <a:rPr lang="en-AU" dirty="0" err="1" smtClean="0"/>
              <a:t>können</a:t>
            </a:r>
            <a:r>
              <a:rPr lang="en-AU" dirty="0" smtClean="0"/>
              <a:t> </a:t>
            </a:r>
            <a:r>
              <a:rPr lang="en-AU" dirty="0" err="1" smtClean="0"/>
              <a:t>für</a:t>
            </a:r>
            <a:r>
              <a:rPr lang="en-AU" dirty="0" smtClean="0"/>
              <a:t> die </a:t>
            </a:r>
            <a:r>
              <a:rPr lang="en-AU" dirty="0" err="1" smtClean="0"/>
              <a:t>meisten</a:t>
            </a:r>
            <a:r>
              <a:rPr lang="en-AU" dirty="0" smtClean="0"/>
              <a:t> </a:t>
            </a:r>
            <a:r>
              <a:rPr lang="en-AU" dirty="0" err="1" smtClean="0"/>
              <a:t>Studien</a:t>
            </a:r>
            <a:r>
              <a:rPr lang="en-AU" dirty="0" smtClean="0"/>
              <a:t> die </a:t>
            </a:r>
            <a:r>
              <a:rPr lang="en-AU" dirty="0" err="1" smtClean="0"/>
              <a:t>einfachste</a:t>
            </a:r>
            <a:r>
              <a:rPr lang="en-AU" dirty="0" smtClean="0"/>
              <a:t> </a:t>
            </a:r>
            <a:r>
              <a:rPr lang="en-AU" dirty="0" err="1" smtClean="0"/>
              <a:t>Methode</a:t>
            </a:r>
            <a:r>
              <a:rPr lang="en-AU" dirty="0" smtClean="0"/>
              <a:t> </a:t>
            </a:r>
            <a:r>
              <a:rPr lang="en-AU" dirty="0" err="1" smtClean="0"/>
              <a:t>zum</a:t>
            </a:r>
            <a:r>
              <a:rPr lang="en-AU" dirty="0" smtClean="0"/>
              <a:t> </a:t>
            </a:r>
            <a:r>
              <a:rPr lang="en-AU" dirty="0" err="1" smtClean="0"/>
              <a:t>Berechnen</a:t>
            </a:r>
            <a:r>
              <a:rPr lang="en-AU" dirty="0" smtClean="0"/>
              <a:t> </a:t>
            </a:r>
            <a:r>
              <a:rPr lang="en-AU" dirty="0" err="1" smtClean="0"/>
              <a:t>eines</a:t>
            </a:r>
            <a:r>
              <a:rPr lang="en-AU" dirty="0" smtClean="0"/>
              <a:t> </a:t>
            </a:r>
            <a:r>
              <a:rPr lang="en-AU" dirty="0" err="1" smtClean="0"/>
              <a:t>Effektschätzers</a:t>
            </a:r>
            <a:r>
              <a:rPr lang="en-AU" dirty="0" smtClean="0"/>
              <a:t> </a:t>
            </a:r>
            <a:r>
              <a:rPr lang="en-AU" dirty="0" err="1" smtClean="0"/>
              <a:t>verwendet</a:t>
            </a:r>
            <a:r>
              <a:rPr lang="en-AU" dirty="0" smtClean="0"/>
              <a:t> </a:t>
            </a:r>
            <a:r>
              <a:rPr lang="en-AU" dirty="0" err="1" smtClean="0"/>
              <a:t>werden</a:t>
            </a:r>
            <a:r>
              <a:rPr lang="en-AU" dirty="0" smtClean="0"/>
              <a:t> und </a:t>
            </a:r>
            <a:r>
              <a:rPr lang="en-AU" dirty="0" err="1" smtClean="0"/>
              <a:t>diese</a:t>
            </a:r>
            <a:r>
              <a:rPr lang="en-AU" dirty="0" smtClean="0"/>
              <a:t> </a:t>
            </a:r>
            <a:r>
              <a:rPr lang="en-AU" dirty="0" err="1" smtClean="0"/>
              <a:t>dann</a:t>
            </a:r>
            <a:r>
              <a:rPr lang="en-AU" dirty="0" smtClean="0"/>
              <a:t> </a:t>
            </a:r>
            <a:r>
              <a:rPr lang="en-AU" dirty="0" err="1" smtClean="0"/>
              <a:t>mit</a:t>
            </a:r>
            <a:r>
              <a:rPr lang="en-AU" dirty="0" smtClean="0"/>
              <a:t> der “</a:t>
            </a:r>
            <a:r>
              <a:rPr lang="en-AU" dirty="0" err="1" smtClean="0"/>
              <a:t>Problemstudie</a:t>
            </a:r>
            <a:r>
              <a:rPr lang="en-AU" dirty="0" smtClean="0"/>
              <a:t>” </a:t>
            </a:r>
            <a:r>
              <a:rPr lang="en-AU" dirty="0" err="1" smtClean="0"/>
              <a:t>kombiniert</a:t>
            </a:r>
            <a:r>
              <a:rPr lang="en-AU" dirty="0" smtClean="0"/>
              <a:t> </a:t>
            </a:r>
            <a:r>
              <a:rPr lang="en-AU" dirty="0" err="1" smtClean="0"/>
              <a:t>werden</a:t>
            </a:r>
            <a:r>
              <a:rPr lang="en-AU" dirty="0" smtClean="0"/>
              <a:t> (</a:t>
            </a:r>
            <a:r>
              <a:rPr lang="en-AU" dirty="0" err="1" smtClean="0"/>
              <a:t>unter</a:t>
            </a:r>
            <a:r>
              <a:rPr lang="en-AU" dirty="0" smtClean="0"/>
              <a:t> </a:t>
            </a:r>
            <a:r>
              <a:rPr lang="en-AU" dirty="0" err="1" smtClean="0"/>
              <a:t>Verwendung</a:t>
            </a:r>
            <a:r>
              <a:rPr lang="en-AU" dirty="0" smtClean="0"/>
              <a:t> der GIV-</a:t>
            </a:r>
            <a:r>
              <a:rPr lang="en-AU" dirty="0" err="1" smtClean="0"/>
              <a:t>Methode</a:t>
            </a:r>
            <a:r>
              <a:rPr lang="en-AU" dirty="0" smtClean="0"/>
              <a:t>)</a:t>
            </a:r>
          </a:p>
          <a:p>
            <a:pPr eaLnBrk="1" hangingPunct="1">
              <a:defRPr/>
            </a:pPr>
            <a:r>
              <a:rPr lang="en-AU" dirty="0" err="1" smtClean="0"/>
              <a:t>Für</a:t>
            </a:r>
            <a:r>
              <a:rPr lang="en-AU" dirty="0" smtClean="0"/>
              <a:t> </a:t>
            </a:r>
            <a:r>
              <a:rPr lang="en-AU" dirty="0" err="1" smtClean="0"/>
              <a:t>jede</a:t>
            </a:r>
            <a:r>
              <a:rPr lang="en-AU" dirty="0" smtClean="0"/>
              <a:t> </a:t>
            </a:r>
            <a:r>
              <a:rPr lang="en-AU" dirty="0" err="1" smtClean="0"/>
              <a:t>Studie</a:t>
            </a:r>
            <a:r>
              <a:rPr lang="en-AU" dirty="0" smtClean="0"/>
              <a:t> </a:t>
            </a:r>
            <a:r>
              <a:rPr lang="en-AU" dirty="0" err="1" smtClean="0"/>
              <a:t>werden</a:t>
            </a:r>
            <a:r>
              <a:rPr lang="en-AU" dirty="0" smtClean="0"/>
              <a:t> </a:t>
            </a:r>
            <a:r>
              <a:rPr lang="en-AU" dirty="0" err="1" smtClean="0"/>
              <a:t>zwei</a:t>
            </a:r>
            <a:r>
              <a:rPr lang="en-AU" dirty="0" smtClean="0"/>
              <a:t> </a:t>
            </a:r>
            <a:r>
              <a:rPr lang="en-AU" dirty="0" err="1" smtClean="0"/>
              <a:t>Zahlen</a:t>
            </a:r>
            <a:r>
              <a:rPr lang="en-AU" dirty="0" smtClean="0"/>
              <a:t> </a:t>
            </a:r>
            <a:r>
              <a:rPr lang="en-AU" dirty="0" err="1" smtClean="0"/>
              <a:t>eingegeben</a:t>
            </a:r>
            <a:r>
              <a:rPr lang="en-AU" dirty="0" smtClean="0"/>
              <a:t>:</a:t>
            </a:r>
          </a:p>
          <a:p>
            <a:pPr lvl="1" eaLnBrk="1" hangingPunct="1">
              <a:buFont typeface="Arial" charset="0"/>
              <a:buChar char="•"/>
              <a:defRPr/>
            </a:pPr>
            <a:r>
              <a:rPr lang="en-AU" dirty="0" err="1" smtClean="0"/>
              <a:t>aggregierte</a:t>
            </a:r>
            <a:r>
              <a:rPr lang="en-AU" dirty="0" smtClean="0"/>
              <a:t> </a:t>
            </a:r>
            <a:r>
              <a:rPr lang="en-AU" dirty="0" err="1" smtClean="0"/>
              <a:t>Kenngröße</a:t>
            </a:r>
            <a:r>
              <a:rPr lang="en-AU" dirty="0" smtClean="0"/>
              <a:t> </a:t>
            </a:r>
          </a:p>
          <a:p>
            <a:pPr lvl="1" eaLnBrk="1" hangingPunct="1">
              <a:buFont typeface="Arial" charset="0"/>
              <a:buChar char="•"/>
              <a:defRPr/>
            </a:pPr>
            <a:r>
              <a:rPr lang="en-AU" dirty="0" err="1" smtClean="0">
                <a:solidFill>
                  <a:schemeClr val="accent1"/>
                </a:solidFill>
              </a:rPr>
              <a:t>Standardfehler</a:t>
            </a:r>
            <a:r>
              <a:rPr lang="en-AU" dirty="0" smtClean="0"/>
              <a:t> (standard error) der </a:t>
            </a:r>
            <a:r>
              <a:rPr lang="en-AU" dirty="0" err="1" smtClean="0"/>
              <a:t>Kenngröße</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p:cNvPicPr>
            <a:picLocks noChangeAspect="1" noChangeArrowheads="1"/>
          </p:cNvPicPr>
          <p:nvPr/>
        </p:nvPicPr>
        <p:blipFill>
          <a:blip r:embed="rId3" cstate="print"/>
          <a:srcRect/>
          <a:stretch>
            <a:fillRect/>
          </a:stretch>
        </p:blipFill>
        <p:spPr bwMode="auto">
          <a:xfrm>
            <a:off x="1316038" y="1535113"/>
            <a:ext cx="6619875" cy="4930775"/>
          </a:xfrm>
          <a:prstGeom prst="rect">
            <a:avLst/>
          </a:prstGeom>
          <a:noFill/>
          <a:ln w="9525">
            <a:solidFill>
              <a:schemeClr val="accent2"/>
            </a:solidFill>
            <a:miter lim="800000"/>
            <a:headEnd/>
            <a:tailEnd/>
          </a:ln>
        </p:spPr>
      </p:pic>
      <p:sp>
        <p:nvSpPr>
          <p:cNvPr id="11267" name="Oval 5"/>
          <p:cNvSpPr>
            <a:spLocks noChangeArrowheads="1"/>
          </p:cNvSpPr>
          <p:nvPr/>
        </p:nvSpPr>
        <p:spPr bwMode="auto">
          <a:xfrm>
            <a:off x="1476375" y="3619500"/>
            <a:ext cx="1944688" cy="504825"/>
          </a:xfrm>
          <a:prstGeom prst="ellipse">
            <a:avLst/>
          </a:prstGeom>
          <a:noFill/>
          <a:ln w="38100">
            <a:solidFill>
              <a:schemeClr val="accent1"/>
            </a:solidFill>
            <a:round/>
            <a:headEnd/>
            <a:tailEnd/>
          </a:ln>
        </p:spPr>
        <p:txBody>
          <a:bodyPr wrap="none" anchor="ctr"/>
          <a:lstStyle/>
          <a:p>
            <a:endParaRPr lang="en-AU">
              <a:solidFill>
                <a:schemeClr val="accent1"/>
              </a:solidFill>
            </a:endParaRPr>
          </a:p>
        </p:txBody>
      </p:sp>
      <p:sp>
        <p:nvSpPr>
          <p:cNvPr id="11268" name="Title 3"/>
          <p:cNvSpPr>
            <a:spLocks noGrp="1"/>
          </p:cNvSpPr>
          <p:nvPr>
            <p:ph type="title"/>
          </p:nvPr>
        </p:nvSpPr>
        <p:spPr>
          <a:xfrm>
            <a:off x="120650" y="704850"/>
            <a:ext cx="8866188" cy="855663"/>
          </a:xfrm>
        </p:spPr>
        <p:txBody>
          <a:bodyPr/>
          <a:lstStyle/>
          <a:p>
            <a:pPr eaLnBrk="1" hangingPunct="1"/>
            <a:r>
              <a:rPr lang="en-GB" dirty="0" err="1" smtClean="0"/>
              <a:t>Metaanalyse</a:t>
            </a:r>
            <a:r>
              <a:rPr lang="en-GB" dirty="0" smtClean="0"/>
              <a:t> </a:t>
            </a:r>
            <a:r>
              <a:rPr lang="en-GB" dirty="0" err="1" smtClean="0"/>
              <a:t>mit</a:t>
            </a:r>
            <a:r>
              <a:rPr lang="en-GB" dirty="0" smtClean="0"/>
              <a:t> GIV</a:t>
            </a:r>
            <a:endParaRPr lang="en-AU"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2"/>
          <p:cNvPicPr>
            <a:picLocks noChangeAspect="1" noChangeArrowheads="1"/>
          </p:cNvPicPr>
          <p:nvPr/>
        </p:nvPicPr>
        <p:blipFill>
          <a:blip r:embed="rId3" cstate="print"/>
          <a:srcRect/>
          <a:stretch>
            <a:fillRect/>
          </a:stretch>
        </p:blipFill>
        <p:spPr bwMode="auto">
          <a:xfrm>
            <a:off x="1168400" y="1485900"/>
            <a:ext cx="6610350" cy="5189538"/>
          </a:xfrm>
          <a:prstGeom prst="rect">
            <a:avLst/>
          </a:prstGeom>
          <a:noFill/>
          <a:ln w="9525">
            <a:noFill/>
            <a:miter lim="800000"/>
            <a:headEnd/>
            <a:tailEnd/>
          </a:ln>
        </p:spPr>
      </p:pic>
      <p:sp>
        <p:nvSpPr>
          <p:cNvPr id="6" name="Title 3"/>
          <p:cNvSpPr>
            <a:spLocks noGrp="1"/>
          </p:cNvSpPr>
          <p:nvPr>
            <p:ph type="title"/>
          </p:nvPr>
        </p:nvSpPr>
        <p:spPr>
          <a:xfrm>
            <a:off x="120650" y="554722"/>
            <a:ext cx="8866188" cy="855663"/>
          </a:xfrm>
        </p:spPr>
        <p:txBody>
          <a:bodyPr/>
          <a:lstStyle/>
          <a:p>
            <a:pPr eaLnBrk="1" hangingPunct="1"/>
            <a:r>
              <a:rPr lang="en-GB" dirty="0" err="1" smtClean="0"/>
              <a:t>Kenngrößen</a:t>
            </a:r>
            <a:r>
              <a:rPr lang="en-GB" dirty="0" smtClean="0"/>
              <a:t> </a:t>
            </a:r>
            <a:r>
              <a:rPr lang="en-GB" dirty="0" err="1" smtClean="0"/>
              <a:t>mit</a:t>
            </a:r>
            <a:r>
              <a:rPr lang="en-GB" dirty="0" smtClean="0"/>
              <a:t> GIV-</a:t>
            </a:r>
            <a:r>
              <a:rPr lang="en-GB" dirty="0" err="1" smtClean="0"/>
              <a:t>Methode</a:t>
            </a:r>
            <a:endParaRPr lang="en-AU"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p:nvPr>
        </p:nvSpPr>
        <p:spPr>
          <a:xfrm>
            <a:off x="120650" y="691202"/>
            <a:ext cx="8866188" cy="855663"/>
          </a:xfrm>
        </p:spPr>
        <p:txBody>
          <a:bodyPr/>
          <a:lstStyle/>
          <a:p>
            <a:pPr eaLnBrk="1" hangingPunct="1"/>
            <a:r>
              <a:rPr lang="en-GB" dirty="0" err="1" smtClean="0"/>
              <a:t>Kenngrößen</a:t>
            </a:r>
            <a:r>
              <a:rPr lang="en-GB" dirty="0" smtClean="0"/>
              <a:t> </a:t>
            </a:r>
            <a:r>
              <a:rPr lang="en-GB" dirty="0" err="1" smtClean="0"/>
              <a:t>mit</a:t>
            </a:r>
            <a:r>
              <a:rPr lang="en-GB" dirty="0" smtClean="0"/>
              <a:t> GIV-</a:t>
            </a:r>
            <a:r>
              <a:rPr lang="en-GB" dirty="0" err="1" smtClean="0"/>
              <a:t>Methode</a:t>
            </a:r>
            <a:endParaRPr lang="en-AU" dirty="0" smtClean="0"/>
          </a:p>
        </p:txBody>
      </p:sp>
      <p:pic>
        <p:nvPicPr>
          <p:cNvPr id="13315" name="Picture 2"/>
          <p:cNvPicPr>
            <a:picLocks noChangeAspect="1" noChangeArrowheads="1"/>
          </p:cNvPicPr>
          <p:nvPr/>
        </p:nvPicPr>
        <p:blipFill>
          <a:blip r:embed="rId3" cstate="print"/>
          <a:srcRect/>
          <a:stretch>
            <a:fillRect/>
          </a:stretch>
        </p:blipFill>
        <p:spPr bwMode="auto">
          <a:xfrm>
            <a:off x="0" y="2238375"/>
            <a:ext cx="9144000" cy="2351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chrane Training template">
  <a:themeElements>
    <a:clrScheme name="Cochrane Training">
      <a:dk1>
        <a:sysClr val="windowText" lastClr="000000"/>
      </a:dk1>
      <a:lt1>
        <a:srgbClr val="FFFFFF"/>
      </a:lt1>
      <a:dk2>
        <a:srgbClr val="1F497D"/>
      </a:dk2>
      <a:lt2>
        <a:srgbClr val="EEECE1"/>
      </a:lt2>
      <a:accent1>
        <a:srgbClr val="6DAA2D"/>
      </a:accent1>
      <a:accent2>
        <a:srgbClr val="0070C0"/>
      </a:accent2>
      <a:accent3>
        <a:srgbClr val="FFFF00"/>
      </a:accent3>
      <a:accent4>
        <a:srgbClr val="92D050"/>
      </a:accent4>
      <a:accent5>
        <a:srgbClr val="00B050"/>
      </a:accent5>
      <a:accent6>
        <a:srgbClr val="00B0F0"/>
      </a:accent6>
      <a:hlink>
        <a:srgbClr val="0070C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Cochrane Training template</Template>
  <TotalTime>7</TotalTime>
  <Words>8488</Words>
  <Application>Microsoft Office PowerPoint</Application>
  <PresentationFormat>On-screen Show (4:3)</PresentationFormat>
  <Paragraphs>521</Paragraphs>
  <Slides>42</Slides>
  <Notes>42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Calibri</vt:lpstr>
      <vt:lpstr>Times New Roman</vt:lpstr>
      <vt:lpstr>Wingdings</vt:lpstr>
      <vt:lpstr>ヒラギノ角ゴ Pro W3</vt:lpstr>
      <vt:lpstr>Cochrane Training template</vt:lpstr>
      <vt:lpstr>Analyse untypischer Daten und Studiendesigns</vt:lpstr>
      <vt:lpstr>Schritte eines systematischen Cochrane Reviews</vt:lpstr>
      <vt:lpstr>Überblick</vt:lpstr>
      <vt:lpstr>Effektschätzer analysieren</vt:lpstr>
      <vt:lpstr>Inverse-Varianz-Methode</vt:lpstr>
      <vt:lpstr>Vorgehen</vt:lpstr>
      <vt:lpstr>Metaanalyse mit GIV</vt:lpstr>
      <vt:lpstr>Kenngrößen mit GIV-Methode</vt:lpstr>
      <vt:lpstr>Kenngrößen mit GIV-Methode</vt:lpstr>
      <vt:lpstr>Vorsicht wenn die statistische Größe  als Verhältnis(‘ratio’) angegeben ist</vt:lpstr>
      <vt:lpstr>Eigenschaften von Kenngrößen</vt:lpstr>
      <vt:lpstr>Berechnung</vt:lpstr>
      <vt:lpstr>Überblick </vt:lpstr>
      <vt:lpstr>Datentypen</vt:lpstr>
      <vt:lpstr>Ordinale Daten</vt:lpstr>
      <vt:lpstr>Häufigkeiten und Raten</vt:lpstr>
      <vt:lpstr>Time-to-event Daten </vt:lpstr>
      <vt:lpstr>Überblick</vt:lpstr>
      <vt:lpstr>Studien mit &gt;2 Gruppen</vt:lpstr>
      <vt:lpstr>Beispiel: Antibiotika zur Hemmung frühzeitiger Wehen</vt:lpstr>
      <vt:lpstr>Ist diese Analyse richtig?</vt:lpstr>
      <vt:lpstr>Kontrollgruppe wurde aufgeteilt</vt:lpstr>
      <vt:lpstr>Studienarme wurden kombiniert</vt:lpstr>
      <vt:lpstr>Studienarme wurden getrennt analysiert</vt:lpstr>
      <vt:lpstr>Cluster-randomisierte Studien</vt:lpstr>
      <vt:lpstr>Klassisches Studiendesign</vt:lpstr>
      <vt:lpstr>Cluster-randomisiertes Studiendesign</vt:lpstr>
      <vt:lpstr>Cluster-randomisiertes Studiendesign</vt:lpstr>
      <vt:lpstr>Bei der Analyseeinheit zu beachten  </vt:lpstr>
      <vt:lpstr>Korrelation berücksichtigen</vt:lpstr>
      <vt:lpstr>Beispiel: Schulung zur Prävention von Hundebissen</vt:lpstr>
      <vt:lpstr>Cross-over Studien</vt:lpstr>
      <vt:lpstr>Cross-over Studien</vt:lpstr>
      <vt:lpstr>Cross-over Design eignet sich bei</vt:lpstr>
      <vt:lpstr>Besondere Analyseeinheiten</vt:lpstr>
      <vt:lpstr>Korrelation beachten </vt:lpstr>
      <vt:lpstr>Beispiel: Cross-over Design ignoriert</vt:lpstr>
      <vt:lpstr>Beispiel: Cross-over Design berücksichtigt</vt:lpstr>
      <vt:lpstr>Nicht-randomisierte Studien</vt:lpstr>
      <vt:lpstr>Was soll im Protokoll behandelt werden?</vt:lpstr>
      <vt:lpstr>Fazit</vt:lpstr>
      <vt:lpstr>Quellen</vt:lpstr>
    </vt:vector>
  </TitlesOfParts>
  <Manager>Miranda Cumpston</Manager>
  <Company>Australasian Cochrane Centre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Analysing non-standard data</dc:title>
  <dc:creator>Miranda Cumpston</dc:creator>
  <cp:keywords>introductory, authors, non-standard data</cp:keywords>
  <dc:description>With input from Julian Higgins, Craig Ramsay, the Cochrane Statistical Methods Group and the Australasian Cochrane Centre_x000d_
Contact: miranda.cumpston@monash.edu</dc:description>
  <cp:lastModifiedBy>Caroline Struthers</cp:lastModifiedBy>
  <cp:revision>351</cp:revision>
  <cp:lastPrinted>2011-06-09T05:19:01Z</cp:lastPrinted>
  <dcterms:created xsi:type="dcterms:W3CDTF">2010-07-24T04:17:36Z</dcterms:created>
  <dcterms:modified xsi:type="dcterms:W3CDTF">2014-03-08T13:37:41Z</dcterms:modified>
  <cp:category>Training materials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te completed">
    <vt:lpwstr>23 Sept 2011</vt:lpwstr>
  </property>
  <property fmtid="{D5CDD505-2E9C-101B-9397-08002B2CF9AE}" pid="3" name="Language">
    <vt:lpwstr>English</vt:lpwstr>
  </property>
  <property fmtid="{D5CDD505-2E9C-101B-9397-08002B2CF9AE}" pid="4" name="Methods Board approved">
    <vt:lpwstr>23 Sept 2011</vt:lpwstr>
  </property>
  <property fmtid="{D5CDD505-2E9C-101B-9397-08002B2CF9AE}" pid="5" name="Methods Group">
    <vt:lpwstr>SMG</vt:lpwstr>
  </property>
  <property fmtid="{D5CDD505-2E9C-101B-9397-08002B2CF9AE}" pid="6" name="Length">
    <vt:lpwstr>45 mins</vt:lpwstr>
  </property>
  <property fmtid="{D5CDD505-2E9C-101B-9397-08002B2CF9AE}" pid="7" name="Version">
    <vt:lpwstr>1.0</vt:lpwstr>
  </property>
</Properties>
</file>